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1.xml" ContentType="application/vnd.openxmlformats-officedocument.themeOverr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 id="2147483698" r:id="rId3"/>
    <p:sldMasterId id="2147483710" r:id="rId4"/>
    <p:sldMasterId id="2147483723" r:id="rId5"/>
  </p:sldMasterIdLst>
  <p:notesMasterIdLst>
    <p:notesMasterId r:id="rId30"/>
  </p:notesMasterIdLst>
  <p:sldIdLst>
    <p:sldId id="256" r:id="rId6"/>
    <p:sldId id="277" r:id="rId7"/>
    <p:sldId id="269" r:id="rId8"/>
    <p:sldId id="267" r:id="rId9"/>
    <p:sldId id="266" r:id="rId10"/>
    <p:sldId id="279" r:id="rId11"/>
    <p:sldId id="281" r:id="rId12"/>
    <p:sldId id="282" r:id="rId13"/>
    <p:sldId id="294" r:id="rId14"/>
    <p:sldId id="309" r:id="rId15"/>
    <p:sldId id="310" r:id="rId16"/>
    <p:sldId id="295" r:id="rId17"/>
    <p:sldId id="299" r:id="rId18"/>
    <p:sldId id="303" r:id="rId19"/>
    <p:sldId id="304" r:id="rId20"/>
    <p:sldId id="302" r:id="rId21"/>
    <p:sldId id="322" r:id="rId22"/>
    <p:sldId id="258" r:id="rId23"/>
    <p:sldId id="308" r:id="rId24"/>
    <p:sldId id="272" r:id="rId25"/>
    <p:sldId id="311" r:id="rId26"/>
    <p:sldId id="312" r:id="rId27"/>
    <p:sldId id="323" r:id="rId28"/>
    <p:sldId id="286" r:id="rId29"/>
  </p:sldIdLst>
  <p:sldSz cx="12192000" cy="6858000"/>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851" autoAdjust="0"/>
  </p:normalViewPr>
  <p:slideViewPr>
    <p:cSldViewPr snapToGrid="0">
      <p:cViewPr varScale="1">
        <p:scale>
          <a:sx n="96" d="100"/>
          <a:sy n="96" d="100"/>
        </p:scale>
        <p:origin x="11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E47750-4E89-4821-9AF9-BAC8D5C8CDF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GB"/>
        </a:p>
      </dgm:t>
    </dgm:pt>
    <dgm:pt modelId="{1A1D4901-91E0-4AA8-BF66-F0B85B140771}">
      <dgm:prSet phldrT="[Text]"/>
      <dgm:spPr/>
      <dgm:t>
        <a:bodyPr/>
        <a:lstStyle/>
        <a:p>
          <a:r>
            <a:rPr lang="en-GB" dirty="0"/>
            <a:t>CYP / family needs not being met;  interests not being satisfied</a:t>
          </a:r>
        </a:p>
      </dgm:t>
    </dgm:pt>
    <dgm:pt modelId="{D84D1D98-44E9-4933-8C79-81E7ED655B43}" type="parTrans" cxnId="{839E500F-D37E-4CDF-9759-C6483680D5B6}">
      <dgm:prSet/>
      <dgm:spPr/>
      <dgm:t>
        <a:bodyPr/>
        <a:lstStyle/>
        <a:p>
          <a:endParaRPr lang="en-GB"/>
        </a:p>
      </dgm:t>
    </dgm:pt>
    <dgm:pt modelId="{075D775B-552F-4EB4-AF06-7AD53368682B}" type="sibTrans" cxnId="{839E500F-D37E-4CDF-9759-C6483680D5B6}">
      <dgm:prSet/>
      <dgm:spPr/>
      <dgm:t>
        <a:bodyPr/>
        <a:lstStyle/>
        <a:p>
          <a:endParaRPr lang="en-GB"/>
        </a:p>
      </dgm:t>
    </dgm:pt>
    <dgm:pt modelId="{02F80357-703A-449C-818D-3E908FDBE7FB}">
      <dgm:prSet phldrT="[Text]"/>
      <dgm:spPr/>
      <dgm:t>
        <a:bodyPr/>
        <a:lstStyle/>
        <a:p>
          <a:r>
            <a:rPr lang="en-GB" dirty="0"/>
            <a:t>Poverty and other inequities</a:t>
          </a:r>
        </a:p>
      </dgm:t>
    </dgm:pt>
    <dgm:pt modelId="{D9580234-5ACC-42D8-87C3-170D33A0B0BA}" type="parTrans" cxnId="{C449619F-9900-40D2-BC24-CF6750900364}">
      <dgm:prSet/>
      <dgm:spPr/>
      <dgm:t>
        <a:bodyPr/>
        <a:lstStyle/>
        <a:p>
          <a:endParaRPr lang="en-GB"/>
        </a:p>
      </dgm:t>
    </dgm:pt>
    <dgm:pt modelId="{0E0B9F69-F16A-4066-ACE2-EDFF5398E8E3}" type="sibTrans" cxnId="{C449619F-9900-40D2-BC24-CF6750900364}">
      <dgm:prSet/>
      <dgm:spPr/>
      <dgm:t>
        <a:bodyPr/>
        <a:lstStyle/>
        <a:p>
          <a:endParaRPr lang="en-GB"/>
        </a:p>
      </dgm:t>
    </dgm:pt>
    <dgm:pt modelId="{4C077E27-E0C9-4728-9754-86C10B4635C9}">
      <dgm:prSet phldrT="[Text]"/>
      <dgm:spPr/>
      <dgm:t>
        <a:bodyPr/>
        <a:lstStyle/>
        <a:p>
          <a:r>
            <a:rPr lang="en-GB" dirty="0"/>
            <a:t>Intergenerational beliefs and value systems (about education / attendance)</a:t>
          </a:r>
        </a:p>
      </dgm:t>
    </dgm:pt>
    <dgm:pt modelId="{D0B3686C-20BC-40CF-B6E0-E4E2C2A517A0}" type="parTrans" cxnId="{375482C9-B33B-4D9F-8067-D31616CBC111}">
      <dgm:prSet/>
      <dgm:spPr/>
      <dgm:t>
        <a:bodyPr/>
        <a:lstStyle/>
        <a:p>
          <a:endParaRPr lang="en-GB"/>
        </a:p>
      </dgm:t>
    </dgm:pt>
    <dgm:pt modelId="{486987DC-F693-4D44-8B48-3B2D6B94A561}" type="sibTrans" cxnId="{375482C9-B33B-4D9F-8067-D31616CBC111}">
      <dgm:prSet/>
      <dgm:spPr/>
      <dgm:t>
        <a:bodyPr/>
        <a:lstStyle/>
        <a:p>
          <a:endParaRPr lang="en-GB"/>
        </a:p>
      </dgm:t>
    </dgm:pt>
    <dgm:pt modelId="{5FFB6CBC-1854-4611-85AC-B7E5EA1AA868}">
      <dgm:prSet phldrT="[Text]"/>
      <dgm:spPr/>
      <dgm:t>
        <a:bodyPr/>
        <a:lstStyle/>
        <a:p>
          <a:r>
            <a:rPr lang="en-GB" dirty="0"/>
            <a:t>Parental ability to develop resilience in their child/ren</a:t>
          </a:r>
        </a:p>
      </dgm:t>
    </dgm:pt>
    <dgm:pt modelId="{F9DC80DE-3579-4979-9EC6-78E271D98069}" type="parTrans" cxnId="{F9F919D5-3018-4F48-B32F-F31E1F18206A}">
      <dgm:prSet/>
      <dgm:spPr/>
      <dgm:t>
        <a:bodyPr/>
        <a:lstStyle/>
        <a:p>
          <a:endParaRPr lang="en-GB"/>
        </a:p>
      </dgm:t>
    </dgm:pt>
    <dgm:pt modelId="{F6E5210D-F96B-4C83-BD33-D263DB55B747}" type="sibTrans" cxnId="{F9F919D5-3018-4F48-B32F-F31E1F18206A}">
      <dgm:prSet/>
      <dgm:spPr/>
      <dgm:t>
        <a:bodyPr/>
        <a:lstStyle/>
        <a:p>
          <a:endParaRPr lang="en-GB"/>
        </a:p>
      </dgm:t>
    </dgm:pt>
    <dgm:pt modelId="{F9FD6436-596C-4ED2-85D4-A7D37D8E9CD6}">
      <dgm:prSet phldrT="[Text]"/>
      <dgm:spPr/>
      <dgm:t>
        <a:bodyPr/>
        <a:lstStyle/>
        <a:p>
          <a:r>
            <a:rPr lang="en-GB" dirty="0"/>
            <a:t>Lack of safety and care in the system</a:t>
          </a:r>
        </a:p>
      </dgm:t>
    </dgm:pt>
    <dgm:pt modelId="{C88DDB75-DB2F-4862-AE09-9D708BE73B8B}" type="parTrans" cxnId="{63AAF29B-F792-4937-8170-E2614F9E58F4}">
      <dgm:prSet/>
      <dgm:spPr/>
      <dgm:t>
        <a:bodyPr/>
        <a:lstStyle/>
        <a:p>
          <a:endParaRPr lang="en-GB"/>
        </a:p>
      </dgm:t>
    </dgm:pt>
    <dgm:pt modelId="{85F21959-AF25-4F8C-9E0F-3E7A57457A36}" type="sibTrans" cxnId="{63AAF29B-F792-4937-8170-E2614F9E58F4}">
      <dgm:prSet/>
      <dgm:spPr/>
      <dgm:t>
        <a:bodyPr/>
        <a:lstStyle/>
        <a:p>
          <a:endParaRPr lang="en-GB"/>
        </a:p>
      </dgm:t>
    </dgm:pt>
    <dgm:pt modelId="{39900A8D-2328-449D-AE59-F53F37970E55}">
      <dgm:prSet phldrT="[Text]"/>
      <dgm:spPr/>
      <dgm:t>
        <a:bodyPr/>
        <a:lstStyle/>
        <a:p>
          <a:r>
            <a:rPr lang="en-GB" dirty="0"/>
            <a:t>Social contract between parents and schools ‘broken’ post-COVID</a:t>
          </a:r>
        </a:p>
      </dgm:t>
    </dgm:pt>
    <dgm:pt modelId="{C03930FC-B8B1-4466-A3E0-F268A8DBEAFC}" type="parTrans" cxnId="{975E79E0-8196-4EA1-B3CA-921CBCB38BA3}">
      <dgm:prSet/>
      <dgm:spPr/>
      <dgm:t>
        <a:bodyPr/>
        <a:lstStyle/>
        <a:p>
          <a:endParaRPr lang="en-GB"/>
        </a:p>
      </dgm:t>
    </dgm:pt>
    <dgm:pt modelId="{65B28056-E70E-4CEA-991A-C7ECCF3EBEEA}" type="sibTrans" cxnId="{975E79E0-8196-4EA1-B3CA-921CBCB38BA3}">
      <dgm:prSet/>
      <dgm:spPr/>
      <dgm:t>
        <a:bodyPr/>
        <a:lstStyle/>
        <a:p>
          <a:endParaRPr lang="en-GB"/>
        </a:p>
      </dgm:t>
    </dgm:pt>
    <dgm:pt modelId="{FC6E83BE-7CD4-4638-9981-B21BCF8BA12E}">
      <dgm:prSet phldrT="[Text]"/>
      <dgm:spPr/>
      <dgm:t>
        <a:bodyPr/>
        <a:lstStyle/>
        <a:p>
          <a:r>
            <a:rPr lang="en-GB" dirty="0"/>
            <a:t>Lack of access to education; demands in school (e.g., for equipment)</a:t>
          </a:r>
        </a:p>
      </dgm:t>
    </dgm:pt>
    <dgm:pt modelId="{EEC61CC2-9499-42EB-B330-C173877D4805}" type="parTrans" cxnId="{02A3AF48-8997-4EB5-9DFC-A0589AC009B5}">
      <dgm:prSet/>
      <dgm:spPr/>
      <dgm:t>
        <a:bodyPr/>
        <a:lstStyle/>
        <a:p>
          <a:endParaRPr lang="en-GB"/>
        </a:p>
      </dgm:t>
    </dgm:pt>
    <dgm:pt modelId="{33329770-9128-4D44-B63A-27522B16064E}" type="sibTrans" cxnId="{02A3AF48-8997-4EB5-9DFC-A0589AC009B5}">
      <dgm:prSet/>
      <dgm:spPr/>
      <dgm:t>
        <a:bodyPr/>
        <a:lstStyle/>
        <a:p>
          <a:endParaRPr lang="en-GB"/>
        </a:p>
      </dgm:t>
    </dgm:pt>
    <dgm:pt modelId="{6B99D7FF-2DD6-41F2-BBC1-A1040F249B08}" type="pres">
      <dgm:prSet presAssocID="{9EE47750-4E89-4821-9AF9-BAC8D5C8CDFD}" presName="Name0" presStyleCnt="0">
        <dgm:presLayoutVars>
          <dgm:chMax val="1"/>
          <dgm:chPref val="1"/>
          <dgm:dir/>
          <dgm:animOne val="branch"/>
          <dgm:animLvl val="lvl"/>
        </dgm:presLayoutVars>
      </dgm:prSet>
      <dgm:spPr/>
    </dgm:pt>
    <dgm:pt modelId="{57028D08-9C48-4134-BA79-132B8342363C}" type="pres">
      <dgm:prSet presAssocID="{1A1D4901-91E0-4AA8-BF66-F0B85B140771}" presName="Parent" presStyleLbl="node0" presStyleIdx="0" presStyleCnt="1">
        <dgm:presLayoutVars>
          <dgm:chMax val="6"/>
          <dgm:chPref val="6"/>
        </dgm:presLayoutVars>
      </dgm:prSet>
      <dgm:spPr/>
    </dgm:pt>
    <dgm:pt modelId="{95DF6E05-972C-47E7-9D4C-EA6D44A3908C}" type="pres">
      <dgm:prSet presAssocID="{02F80357-703A-449C-818D-3E908FDBE7FB}" presName="Accent1" presStyleCnt="0"/>
      <dgm:spPr/>
    </dgm:pt>
    <dgm:pt modelId="{6B5F0682-D143-4218-A425-7FEA9A5D05EB}" type="pres">
      <dgm:prSet presAssocID="{02F80357-703A-449C-818D-3E908FDBE7FB}" presName="Accent" presStyleLbl="bgShp" presStyleIdx="0" presStyleCnt="6"/>
      <dgm:spPr/>
    </dgm:pt>
    <dgm:pt modelId="{ABE63A4C-6241-434B-8323-B302CE2BC437}" type="pres">
      <dgm:prSet presAssocID="{02F80357-703A-449C-818D-3E908FDBE7FB}" presName="Child1" presStyleLbl="node1" presStyleIdx="0" presStyleCnt="6">
        <dgm:presLayoutVars>
          <dgm:chMax val="0"/>
          <dgm:chPref val="0"/>
          <dgm:bulletEnabled val="1"/>
        </dgm:presLayoutVars>
      </dgm:prSet>
      <dgm:spPr/>
    </dgm:pt>
    <dgm:pt modelId="{679DDF39-BE24-450C-8289-EB52708AC9D7}" type="pres">
      <dgm:prSet presAssocID="{4C077E27-E0C9-4728-9754-86C10B4635C9}" presName="Accent2" presStyleCnt="0"/>
      <dgm:spPr/>
    </dgm:pt>
    <dgm:pt modelId="{E566CD3F-2CC6-45C3-B836-8B0AA66E81F0}" type="pres">
      <dgm:prSet presAssocID="{4C077E27-E0C9-4728-9754-86C10B4635C9}" presName="Accent" presStyleLbl="bgShp" presStyleIdx="1" presStyleCnt="6"/>
      <dgm:spPr/>
    </dgm:pt>
    <dgm:pt modelId="{75010E5E-03C9-491F-B5AE-41BF7A594137}" type="pres">
      <dgm:prSet presAssocID="{4C077E27-E0C9-4728-9754-86C10B4635C9}" presName="Child2" presStyleLbl="node1" presStyleIdx="1" presStyleCnt="6">
        <dgm:presLayoutVars>
          <dgm:chMax val="0"/>
          <dgm:chPref val="0"/>
          <dgm:bulletEnabled val="1"/>
        </dgm:presLayoutVars>
      </dgm:prSet>
      <dgm:spPr/>
    </dgm:pt>
    <dgm:pt modelId="{CFEF9F5B-3B7C-4313-88D6-2755BC59A9D6}" type="pres">
      <dgm:prSet presAssocID="{5FFB6CBC-1854-4611-85AC-B7E5EA1AA868}" presName="Accent3" presStyleCnt="0"/>
      <dgm:spPr/>
    </dgm:pt>
    <dgm:pt modelId="{5DAC2D41-5E2D-4419-AA2C-F692D30CFCCF}" type="pres">
      <dgm:prSet presAssocID="{5FFB6CBC-1854-4611-85AC-B7E5EA1AA868}" presName="Accent" presStyleLbl="bgShp" presStyleIdx="2" presStyleCnt="6"/>
      <dgm:spPr/>
    </dgm:pt>
    <dgm:pt modelId="{D7D51152-DA14-463E-AC90-2426E4EBC999}" type="pres">
      <dgm:prSet presAssocID="{5FFB6CBC-1854-4611-85AC-B7E5EA1AA868}" presName="Child3" presStyleLbl="node1" presStyleIdx="2" presStyleCnt="6">
        <dgm:presLayoutVars>
          <dgm:chMax val="0"/>
          <dgm:chPref val="0"/>
          <dgm:bulletEnabled val="1"/>
        </dgm:presLayoutVars>
      </dgm:prSet>
      <dgm:spPr/>
    </dgm:pt>
    <dgm:pt modelId="{8B73D157-821D-4269-8C02-6DD20BBDBE93}" type="pres">
      <dgm:prSet presAssocID="{F9FD6436-596C-4ED2-85D4-A7D37D8E9CD6}" presName="Accent4" presStyleCnt="0"/>
      <dgm:spPr/>
    </dgm:pt>
    <dgm:pt modelId="{9725AE22-7203-4FDA-88FF-03C357FDFAB3}" type="pres">
      <dgm:prSet presAssocID="{F9FD6436-596C-4ED2-85D4-A7D37D8E9CD6}" presName="Accent" presStyleLbl="bgShp" presStyleIdx="3" presStyleCnt="6"/>
      <dgm:spPr/>
    </dgm:pt>
    <dgm:pt modelId="{A60EA2C3-3A0A-49CF-A44F-869C34134DB8}" type="pres">
      <dgm:prSet presAssocID="{F9FD6436-596C-4ED2-85D4-A7D37D8E9CD6}" presName="Child4" presStyleLbl="node1" presStyleIdx="3" presStyleCnt="6">
        <dgm:presLayoutVars>
          <dgm:chMax val="0"/>
          <dgm:chPref val="0"/>
          <dgm:bulletEnabled val="1"/>
        </dgm:presLayoutVars>
      </dgm:prSet>
      <dgm:spPr/>
    </dgm:pt>
    <dgm:pt modelId="{9EBF7B60-CE96-406F-B222-99C86A2B834C}" type="pres">
      <dgm:prSet presAssocID="{39900A8D-2328-449D-AE59-F53F37970E55}" presName="Accent5" presStyleCnt="0"/>
      <dgm:spPr/>
    </dgm:pt>
    <dgm:pt modelId="{53D4DBAD-85D5-479A-864B-F8B02DCE437F}" type="pres">
      <dgm:prSet presAssocID="{39900A8D-2328-449D-AE59-F53F37970E55}" presName="Accent" presStyleLbl="bgShp" presStyleIdx="4" presStyleCnt="6"/>
      <dgm:spPr/>
    </dgm:pt>
    <dgm:pt modelId="{8972F80F-DD5A-4B69-9E26-615CD8029D98}" type="pres">
      <dgm:prSet presAssocID="{39900A8D-2328-449D-AE59-F53F37970E55}" presName="Child5" presStyleLbl="node1" presStyleIdx="4" presStyleCnt="6">
        <dgm:presLayoutVars>
          <dgm:chMax val="0"/>
          <dgm:chPref val="0"/>
          <dgm:bulletEnabled val="1"/>
        </dgm:presLayoutVars>
      </dgm:prSet>
      <dgm:spPr/>
    </dgm:pt>
    <dgm:pt modelId="{2423E25B-49BF-4109-92FC-5D6663BE3562}" type="pres">
      <dgm:prSet presAssocID="{FC6E83BE-7CD4-4638-9981-B21BCF8BA12E}" presName="Accent6" presStyleCnt="0"/>
      <dgm:spPr/>
    </dgm:pt>
    <dgm:pt modelId="{5F677A79-3DF9-48C6-AD13-3ABD4036DC22}" type="pres">
      <dgm:prSet presAssocID="{FC6E83BE-7CD4-4638-9981-B21BCF8BA12E}" presName="Accent" presStyleLbl="bgShp" presStyleIdx="5" presStyleCnt="6"/>
      <dgm:spPr/>
    </dgm:pt>
    <dgm:pt modelId="{6FA45790-39DD-49F3-A747-E1AF60829517}" type="pres">
      <dgm:prSet presAssocID="{FC6E83BE-7CD4-4638-9981-B21BCF8BA12E}" presName="Child6" presStyleLbl="node1" presStyleIdx="5" presStyleCnt="6">
        <dgm:presLayoutVars>
          <dgm:chMax val="0"/>
          <dgm:chPref val="0"/>
          <dgm:bulletEnabled val="1"/>
        </dgm:presLayoutVars>
      </dgm:prSet>
      <dgm:spPr/>
    </dgm:pt>
  </dgm:ptLst>
  <dgm:cxnLst>
    <dgm:cxn modelId="{839E500F-D37E-4CDF-9759-C6483680D5B6}" srcId="{9EE47750-4E89-4821-9AF9-BAC8D5C8CDFD}" destId="{1A1D4901-91E0-4AA8-BF66-F0B85B140771}" srcOrd="0" destOrd="0" parTransId="{D84D1D98-44E9-4933-8C79-81E7ED655B43}" sibTransId="{075D775B-552F-4EB4-AF06-7AD53368682B}"/>
    <dgm:cxn modelId="{777D9567-DA50-4D80-B2C4-61B667CF1ACF}" type="presOf" srcId="{4C077E27-E0C9-4728-9754-86C10B4635C9}" destId="{75010E5E-03C9-491F-B5AE-41BF7A594137}" srcOrd="0" destOrd="0" presId="urn:microsoft.com/office/officeart/2011/layout/HexagonRadial"/>
    <dgm:cxn modelId="{02A3AF48-8997-4EB5-9DFC-A0589AC009B5}" srcId="{1A1D4901-91E0-4AA8-BF66-F0B85B140771}" destId="{FC6E83BE-7CD4-4638-9981-B21BCF8BA12E}" srcOrd="5" destOrd="0" parTransId="{EEC61CC2-9499-42EB-B330-C173877D4805}" sibTransId="{33329770-9128-4D44-B63A-27522B16064E}"/>
    <dgm:cxn modelId="{5E1CEB57-6520-450F-AEB0-84DE627FA3B3}" type="presOf" srcId="{FC6E83BE-7CD4-4638-9981-B21BCF8BA12E}" destId="{6FA45790-39DD-49F3-A747-E1AF60829517}" srcOrd="0" destOrd="0" presId="urn:microsoft.com/office/officeart/2011/layout/HexagonRadial"/>
    <dgm:cxn modelId="{B4C2FB8F-427A-491E-8C16-248907178FF7}" type="presOf" srcId="{5FFB6CBC-1854-4611-85AC-B7E5EA1AA868}" destId="{D7D51152-DA14-463E-AC90-2426E4EBC999}" srcOrd="0" destOrd="0" presId="urn:microsoft.com/office/officeart/2011/layout/HexagonRadial"/>
    <dgm:cxn modelId="{58A5A296-CA48-4D72-ADB2-F9AE1F38B667}" type="presOf" srcId="{39900A8D-2328-449D-AE59-F53F37970E55}" destId="{8972F80F-DD5A-4B69-9E26-615CD8029D98}" srcOrd="0" destOrd="0" presId="urn:microsoft.com/office/officeart/2011/layout/HexagonRadial"/>
    <dgm:cxn modelId="{63AAF29B-F792-4937-8170-E2614F9E58F4}" srcId="{1A1D4901-91E0-4AA8-BF66-F0B85B140771}" destId="{F9FD6436-596C-4ED2-85D4-A7D37D8E9CD6}" srcOrd="3" destOrd="0" parTransId="{C88DDB75-DB2F-4862-AE09-9D708BE73B8B}" sibTransId="{85F21959-AF25-4F8C-9E0F-3E7A57457A36}"/>
    <dgm:cxn modelId="{C449619F-9900-40D2-BC24-CF6750900364}" srcId="{1A1D4901-91E0-4AA8-BF66-F0B85B140771}" destId="{02F80357-703A-449C-818D-3E908FDBE7FB}" srcOrd="0" destOrd="0" parTransId="{D9580234-5ACC-42D8-87C3-170D33A0B0BA}" sibTransId="{0E0B9F69-F16A-4066-ACE2-EDFF5398E8E3}"/>
    <dgm:cxn modelId="{38FC22C0-6088-46A8-BD8E-DC3C4D8684D6}" type="presOf" srcId="{F9FD6436-596C-4ED2-85D4-A7D37D8E9CD6}" destId="{A60EA2C3-3A0A-49CF-A44F-869C34134DB8}" srcOrd="0" destOrd="0" presId="urn:microsoft.com/office/officeart/2011/layout/HexagonRadial"/>
    <dgm:cxn modelId="{44ED53C7-DFDE-4177-8BE4-D81782DAEA0B}" type="presOf" srcId="{9EE47750-4E89-4821-9AF9-BAC8D5C8CDFD}" destId="{6B99D7FF-2DD6-41F2-BBC1-A1040F249B08}" srcOrd="0" destOrd="0" presId="urn:microsoft.com/office/officeart/2011/layout/HexagonRadial"/>
    <dgm:cxn modelId="{375482C9-B33B-4D9F-8067-D31616CBC111}" srcId="{1A1D4901-91E0-4AA8-BF66-F0B85B140771}" destId="{4C077E27-E0C9-4728-9754-86C10B4635C9}" srcOrd="1" destOrd="0" parTransId="{D0B3686C-20BC-40CF-B6E0-E4E2C2A517A0}" sibTransId="{486987DC-F693-4D44-8B48-3B2D6B94A561}"/>
    <dgm:cxn modelId="{394363CB-A523-4535-B138-5217DA213223}" type="presOf" srcId="{1A1D4901-91E0-4AA8-BF66-F0B85B140771}" destId="{57028D08-9C48-4134-BA79-132B8342363C}" srcOrd="0" destOrd="0" presId="urn:microsoft.com/office/officeart/2011/layout/HexagonRadial"/>
    <dgm:cxn modelId="{F9F919D5-3018-4F48-B32F-F31E1F18206A}" srcId="{1A1D4901-91E0-4AA8-BF66-F0B85B140771}" destId="{5FFB6CBC-1854-4611-85AC-B7E5EA1AA868}" srcOrd="2" destOrd="0" parTransId="{F9DC80DE-3579-4979-9EC6-78E271D98069}" sibTransId="{F6E5210D-F96B-4C83-BD33-D263DB55B747}"/>
    <dgm:cxn modelId="{975E79E0-8196-4EA1-B3CA-921CBCB38BA3}" srcId="{1A1D4901-91E0-4AA8-BF66-F0B85B140771}" destId="{39900A8D-2328-449D-AE59-F53F37970E55}" srcOrd="4" destOrd="0" parTransId="{C03930FC-B8B1-4466-A3E0-F268A8DBEAFC}" sibTransId="{65B28056-E70E-4CEA-991A-C7ECCF3EBEEA}"/>
    <dgm:cxn modelId="{43A73BF4-2AED-4A44-A105-68AE68DB8D65}" type="presOf" srcId="{02F80357-703A-449C-818D-3E908FDBE7FB}" destId="{ABE63A4C-6241-434B-8323-B302CE2BC437}" srcOrd="0" destOrd="0" presId="urn:microsoft.com/office/officeart/2011/layout/HexagonRadial"/>
    <dgm:cxn modelId="{F20D13C8-A4E7-44B4-92D6-C4CE869DBE36}" type="presParOf" srcId="{6B99D7FF-2DD6-41F2-BBC1-A1040F249B08}" destId="{57028D08-9C48-4134-BA79-132B8342363C}" srcOrd="0" destOrd="0" presId="urn:microsoft.com/office/officeart/2011/layout/HexagonRadial"/>
    <dgm:cxn modelId="{73EFE4DE-B679-4378-8856-BCD608583511}" type="presParOf" srcId="{6B99D7FF-2DD6-41F2-BBC1-A1040F249B08}" destId="{95DF6E05-972C-47E7-9D4C-EA6D44A3908C}" srcOrd="1" destOrd="0" presId="urn:microsoft.com/office/officeart/2011/layout/HexagonRadial"/>
    <dgm:cxn modelId="{A2A578FC-EE6F-4CEC-AF95-806EB7D63B7B}" type="presParOf" srcId="{95DF6E05-972C-47E7-9D4C-EA6D44A3908C}" destId="{6B5F0682-D143-4218-A425-7FEA9A5D05EB}" srcOrd="0" destOrd="0" presId="urn:microsoft.com/office/officeart/2011/layout/HexagonRadial"/>
    <dgm:cxn modelId="{6805B56A-37E0-44DE-BD7D-BA5D5F3F0289}" type="presParOf" srcId="{6B99D7FF-2DD6-41F2-BBC1-A1040F249B08}" destId="{ABE63A4C-6241-434B-8323-B302CE2BC437}" srcOrd="2" destOrd="0" presId="urn:microsoft.com/office/officeart/2011/layout/HexagonRadial"/>
    <dgm:cxn modelId="{FE47E5CD-0DFD-4892-A1F8-D58696852AB1}" type="presParOf" srcId="{6B99D7FF-2DD6-41F2-BBC1-A1040F249B08}" destId="{679DDF39-BE24-450C-8289-EB52708AC9D7}" srcOrd="3" destOrd="0" presId="urn:microsoft.com/office/officeart/2011/layout/HexagonRadial"/>
    <dgm:cxn modelId="{DF5AB474-6E71-4A53-94E3-781D463C9E03}" type="presParOf" srcId="{679DDF39-BE24-450C-8289-EB52708AC9D7}" destId="{E566CD3F-2CC6-45C3-B836-8B0AA66E81F0}" srcOrd="0" destOrd="0" presId="urn:microsoft.com/office/officeart/2011/layout/HexagonRadial"/>
    <dgm:cxn modelId="{0F682EA1-11CD-4C40-8335-DFEA164510D1}" type="presParOf" srcId="{6B99D7FF-2DD6-41F2-BBC1-A1040F249B08}" destId="{75010E5E-03C9-491F-B5AE-41BF7A594137}" srcOrd="4" destOrd="0" presId="urn:microsoft.com/office/officeart/2011/layout/HexagonRadial"/>
    <dgm:cxn modelId="{C650A83F-AF99-4F79-A8BD-0AAA553BE95E}" type="presParOf" srcId="{6B99D7FF-2DD6-41F2-BBC1-A1040F249B08}" destId="{CFEF9F5B-3B7C-4313-88D6-2755BC59A9D6}" srcOrd="5" destOrd="0" presId="urn:microsoft.com/office/officeart/2011/layout/HexagonRadial"/>
    <dgm:cxn modelId="{3EEC1DB7-5995-44E7-BE74-797DAF1CE5EE}" type="presParOf" srcId="{CFEF9F5B-3B7C-4313-88D6-2755BC59A9D6}" destId="{5DAC2D41-5E2D-4419-AA2C-F692D30CFCCF}" srcOrd="0" destOrd="0" presId="urn:microsoft.com/office/officeart/2011/layout/HexagonRadial"/>
    <dgm:cxn modelId="{37120F71-2D01-44A1-BA66-CFEA517AE2F0}" type="presParOf" srcId="{6B99D7FF-2DD6-41F2-BBC1-A1040F249B08}" destId="{D7D51152-DA14-463E-AC90-2426E4EBC999}" srcOrd="6" destOrd="0" presId="urn:microsoft.com/office/officeart/2011/layout/HexagonRadial"/>
    <dgm:cxn modelId="{CA148A68-07C5-4E19-974A-8A4F3F8D8369}" type="presParOf" srcId="{6B99D7FF-2DD6-41F2-BBC1-A1040F249B08}" destId="{8B73D157-821D-4269-8C02-6DD20BBDBE93}" srcOrd="7" destOrd="0" presId="urn:microsoft.com/office/officeart/2011/layout/HexagonRadial"/>
    <dgm:cxn modelId="{E34A218F-6EC7-4A92-A0A5-C03982658468}" type="presParOf" srcId="{8B73D157-821D-4269-8C02-6DD20BBDBE93}" destId="{9725AE22-7203-4FDA-88FF-03C357FDFAB3}" srcOrd="0" destOrd="0" presId="urn:microsoft.com/office/officeart/2011/layout/HexagonRadial"/>
    <dgm:cxn modelId="{A295435B-B586-4DAF-A053-BF1E25E24215}" type="presParOf" srcId="{6B99D7FF-2DD6-41F2-BBC1-A1040F249B08}" destId="{A60EA2C3-3A0A-49CF-A44F-869C34134DB8}" srcOrd="8" destOrd="0" presId="urn:microsoft.com/office/officeart/2011/layout/HexagonRadial"/>
    <dgm:cxn modelId="{66EA80D2-6A36-4139-BE1D-EF75EF2A28AD}" type="presParOf" srcId="{6B99D7FF-2DD6-41F2-BBC1-A1040F249B08}" destId="{9EBF7B60-CE96-406F-B222-99C86A2B834C}" srcOrd="9" destOrd="0" presId="urn:microsoft.com/office/officeart/2011/layout/HexagonRadial"/>
    <dgm:cxn modelId="{1E26AADB-7AA2-4455-BBE1-8A0B861827D6}" type="presParOf" srcId="{9EBF7B60-CE96-406F-B222-99C86A2B834C}" destId="{53D4DBAD-85D5-479A-864B-F8B02DCE437F}" srcOrd="0" destOrd="0" presId="urn:microsoft.com/office/officeart/2011/layout/HexagonRadial"/>
    <dgm:cxn modelId="{FF9141B2-7354-430F-9EE6-FAA6CAD8926D}" type="presParOf" srcId="{6B99D7FF-2DD6-41F2-BBC1-A1040F249B08}" destId="{8972F80F-DD5A-4B69-9E26-615CD8029D98}" srcOrd="10" destOrd="0" presId="urn:microsoft.com/office/officeart/2011/layout/HexagonRadial"/>
    <dgm:cxn modelId="{2BEAA4EA-3448-4911-9BF1-0BDC53EEAE97}" type="presParOf" srcId="{6B99D7FF-2DD6-41F2-BBC1-A1040F249B08}" destId="{2423E25B-49BF-4109-92FC-5D6663BE3562}" srcOrd="11" destOrd="0" presId="urn:microsoft.com/office/officeart/2011/layout/HexagonRadial"/>
    <dgm:cxn modelId="{64CC142A-5947-48DA-80BC-CEE745DFA82A}" type="presParOf" srcId="{2423E25B-49BF-4109-92FC-5D6663BE3562}" destId="{5F677A79-3DF9-48C6-AD13-3ABD4036DC22}" srcOrd="0" destOrd="0" presId="urn:microsoft.com/office/officeart/2011/layout/HexagonRadial"/>
    <dgm:cxn modelId="{BACA1AB1-C0F1-41B2-BB65-7F8BAFBDEFE3}" type="presParOf" srcId="{6B99D7FF-2DD6-41F2-BBC1-A1040F249B08}" destId="{6FA45790-39DD-49F3-A747-E1AF60829517}"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E47750-4E89-4821-9AF9-BAC8D5C8CDF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GB"/>
        </a:p>
      </dgm:t>
    </dgm:pt>
    <dgm:pt modelId="{1A1D4901-91E0-4AA8-BF66-F0B85B140771}">
      <dgm:prSet phldrT="[Text]"/>
      <dgm:spPr/>
      <dgm:t>
        <a:bodyPr/>
        <a:lstStyle/>
        <a:p>
          <a:r>
            <a:rPr lang="en-GB" dirty="0"/>
            <a:t>Short-, medium and long-term consequences if a child / young person cannot attend well….</a:t>
          </a:r>
        </a:p>
      </dgm:t>
    </dgm:pt>
    <dgm:pt modelId="{D84D1D98-44E9-4933-8C79-81E7ED655B43}" type="parTrans" cxnId="{839E500F-D37E-4CDF-9759-C6483680D5B6}">
      <dgm:prSet/>
      <dgm:spPr/>
      <dgm:t>
        <a:bodyPr/>
        <a:lstStyle/>
        <a:p>
          <a:endParaRPr lang="en-GB"/>
        </a:p>
      </dgm:t>
    </dgm:pt>
    <dgm:pt modelId="{075D775B-552F-4EB4-AF06-7AD53368682B}" type="sibTrans" cxnId="{839E500F-D37E-4CDF-9759-C6483680D5B6}">
      <dgm:prSet/>
      <dgm:spPr/>
      <dgm:t>
        <a:bodyPr/>
        <a:lstStyle/>
        <a:p>
          <a:endParaRPr lang="en-GB"/>
        </a:p>
      </dgm:t>
    </dgm:pt>
    <dgm:pt modelId="{02F80357-703A-449C-818D-3E908FDBE7FB}">
      <dgm:prSet phldrT="[Text]"/>
      <dgm:spPr/>
      <dgm:t>
        <a:bodyPr/>
        <a:lstStyle/>
        <a:p>
          <a:r>
            <a:rPr lang="en-GB" dirty="0"/>
            <a:t>Risk of exploitation and lack of safety for CYP</a:t>
          </a:r>
        </a:p>
      </dgm:t>
    </dgm:pt>
    <dgm:pt modelId="{D9580234-5ACC-42D8-87C3-170D33A0B0BA}" type="parTrans" cxnId="{C449619F-9900-40D2-BC24-CF6750900364}">
      <dgm:prSet/>
      <dgm:spPr/>
      <dgm:t>
        <a:bodyPr/>
        <a:lstStyle/>
        <a:p>
          <a:endParaRPr lang="en-GB"/>
        </a:p>
      </dgm:t>
    </dgm:pt>
    <dgm:pt modelId="{0E0B9F69-F16A-4066-ACE2-EDFF5398E8E3}" type="sibTrans" cxnId="{C449619F-9900-40D2-BC24-CF6750900364}">
      <dgm:prSet/>
      <dgm:spPr/>
      <dgm:t>
        <a:bodyPr/>
        <a:lstStyle/>
        <a:p>
          <a:endParaRPr lang="en-GB"/>
        </a:p>
      </dgm:t>
    </dgm:pt>
    <dgm:pt modelId="{4C077E27-E0C9-4728-9754-86C10B4635C9}">
      <dgm:prSet phldrT="[Text]"/>
      <dgm:spPr/>
      <dgm:t>
        <a:bodyPr/>
        <a:lstStyle/>
        <a:p>
          <a:r>
            <a:rPr lang="en-GB" dirty="0"/>
            <a:t>Educational outcomes could suffer</a:t>
          </a:r>
        </a:p>
      </dgm:t>
    </dgm:pt>
    <dgm:pt modelId="{D0B3686C-20BC-40CF-B6E0-E4E2C2A517A0}" type="parTrans" cxnId="{375482C9-B33B-4D9F-8067-D31616CBC111}">
      <dgm:prSet/>
      <dgm:spPr/>
      <dgm:t>
        <a:bodyPr/>
        <a:lstStyle/>
        <a:p>
          <a:endParaRPr lang="en-GB"/>
        </a:p>
      </dgm:t>
    </dgm:pt>
    <dgm:pt modelId="{486987DC-F693-4D44-8B48-3B2D6B94A561}" type="sibTrans" cxnId="{375482C9-B33B-4D9F-8067-D31616CBC111}">
      <dgm:prSet/>
      <dgm:spPr/>
      <dgm:t>
        <a:bodyPr/>
        <a:lstStyle/>
        <a:p>
          <a:endParaRPr lang="en-GB"/>
        </a:p>
      </dgm:t>
    </dgm:pt>
    <dgm:pt modelId="{5FFB6CBC-1854-4611-85AC-B7E5EA1AA868}">
      <dgm:prSet phldrT="[Text]"/>
      <dgm:spPr/>
      <dgm:t>
        <a:bodyPr/>
        <a:lstStyle/>
        <a:p>
          <a:r>
            <a:rPr lang="en-GB" dirty="0"/>
            <a:t>Social isolation / negative health and wellbeing</a:t>
          </a:r>
        </a:p>
      </dgm:t>
    </dgm:pt>
    <dgm:pt modelId="{F9DC80DE-3579-4979-9EC6-78E271D98069}" type="parTrans" cxnId="{F9F919D5-3018-4F48-B32F-F31E1F18206A}">
      <dgm:prSet/>
      <dgm:spPr/>
      <dgm:t>
        <a:bodyPr/>
        <a:lstStyle/>
        <a:p>
          <a:endParaRPr lang="en-GB"/>
        </a:p>
      </dgm:t>
    </dgm:pt>
    <dgm:pt modelId="{F6E5210D-F96B-4C83-BD33-D263DB55B747}" type="sibTrans" cxnId="{F9F919D5-3018-4F48-B32F-F31E1F18206A}">
      <dgm:prSet/>
      <dgm:spPr/>
      <dgm:t>
        <a:bodyPr/>
        <a:lstStyle/>
        <a:p>
          <a:endParaRPr lang="en-GB"/>
        </a:p>
      </dgm:t>
    </dgm:pt>
    <dgm:pt modelId="{F9FD6436-596C-4ED2-85D4-A7D37D8E9CD6}">
      <dgm:prSet phldrT="[Text]"/>
      <dgm:spPr/>
      <dgm:t>
        <a:bodyPr/>
        <a:lstStyle/>
        <a:p>
          <a:r>
            <a:rPr lang="en-GB" dirty="0"/>
            <a:t>Impact on parents if CYP needs not being met</a:t>
          </a:r>
        </a:p>
      </dgm:t>
    </dgm:pt>
    <dgm:pt modelId="{C88DDB75-DB2F-4862-AE09-9D708BE73B8B}" type="parTrans" cxnId="{63AAF29B-F792-4937-8170-E2614F9E58F4}">
      <dgm:prSet/>
      <dgm:spPr/>
      <dgm:t>
        <a:bodyPr/>
        <a:lstStyle/>
        <a:p>
          <a:endParaRPr lang="en-GB"/>
        </a:p>
      </dgm:t>
    </dgm:pt>
    <dgm:pt modelId="{85F21959-AF25-4F8C-9E0F-3E7A57457A36}" type="sibTrans" cxnId="{63AAF29B-F792-4937-8170-E2614F9E58F4}">
      <dgm:prSet/>
      <dgm:spPr/>
      <dgm:t>
        <a:bodyPr/>
        <a:lstStyle/>
        <a:p>
          <a:endParaRPr lang="en-GB"/>
        </a:p>
      </dgm:t>
    </dgm:pt>
    <dgm:pt modelId="{39900A8D-2328-449D-AE59-F53F37970E55}">
      <dgm:prSet phldrT="[Text]"/>
      <dgm:spPr/>
      <dgm:t>
        <a:bodyPr/>
        <a:lstStyle/>
        <a:p>
          <a:r>
            <a:rPr lang="en-GB" dirty="0"/>
            <a:t>School staff feeling extra burden</a:t>
          </a:r>
        </a:p>
      </dgm:t>
    </dgm:pt>
    <dgm:pt modelId="{C03930FC-B8B1-4466-A3E0-F268A8DBEAFC}" type="parTrans" cxnId="{975E79E0-8196-4EA1-B3CA-921CBCB38BA3}">
      <dgm:prSet/>
      <dgm:spPr/>
      <dgm:t>
        <a:bodyPr/>
        <a:lstStyle/>
        <a:p>
          <a:endParaRPr lang="en-GB"/>
        </a:p>
      </dgm:t>
    </dgm:pt>
    <dgm:pt modelId="{65B28056-E70E-4CEA-991A-C7ECCF3EBEEA}" type="sibTrans" cxnId="{975E79E0-8196-4EA1-B3CA-921CBCB38BA3}">
      <dgm:prSet/>
      <dgm:spPr/>
      <dgm:t>
        <a:bodyPr/>
        <a:lstStyle/>
        <a:p>
          <a:endParaRPr lang="en-GB"/>
        </a:p>
      </dgm:t>
    </dgm:pt>
    <dgm:pt modelId="{FC6E83BE-7CD4-4638-9981-B21BCF8BA12E}">
      <dgm:prSet phldrT="[Text]"/>
      <dgm:spPr/>
      <dgm:t>
        <a:bodyPr/>
        <a:lstStyle/>
        <a:p>
          <a:r>
            <a:rPr lang="en-GB" dirty="0"/>
            <a:t>Longer term economic impacts (missed life chances / potential unrealised)</a:t>
          </a:r>
        </a:p>
      </dgm:t>
    </dgm:pt>
    <dgm:pt modelId="{EEC61CC2-9499-42EB-B330-C173877D4805}" type="parTrans" cxnId="{02A3AF48-8997-4EB5-9DFC-A0589AC009B5}">
      <dgm:prSet/>
      <dgm:spPr/>
      <dgm:t>
        <a:bodyPr/>
        <a:lstStyle/>
        <a:p>
          <a:endParaRPr lang="en-GB"/>
        </a:p>
      </dgm:t>
    </dgm:pt>
    <dgm:pt modelId="{33329770-9128-4D44-B63A-27522B16064E}" type="sibTrans" cxnId="{02A3AF48-8997-4EB5-9DFC-A0589AC009B5}">
      <dgm:prSet/>
      <dgm:spPr/>
      <dgm:t>
        <a:bodyPr/>
        <a:lstStyle/>
        <a:p>
          <a:endParaRPr lang="en-GB"/>
        </a:p>
      </dgm:t>
    </dgm:pt>
    <dgm:pt modelId="{6B99D7FF-2DD6-41F2-BBC1-A1040F249B08}" type="pres">
      <dgm:prSet presAssocID="{9EE47750-4E89-4821-9AF9-BAC8D5C8CDFD}" presName="Name0" presStyleCnt="0">
        <dgm:presLayoutVars>
          <dgm:chMax val="1"/>
          <dgm:chPref val="1"/>
          <dgm:dir/>
          <dgm:animOne val="branch"/>
          <dgm:animLvl val="lvl"/>
        </dgm:presLayoutVars>
      </dgm:prSet>
      <dgm:spPr/>
    </dgm:pt>
    <dgm:pt modelId="{57028D08-9C48-4134-BA79-132B8342363C}" type="pres">
      <dgm:prSet presAssocID="{1A1D4901-91E0-4AA8-BF66-F0B85B140771}" presName="Parent" presStyleLbl="node0" presStyleIdx="0" presStyleCnt="1">
        <dgm:presLayoutVars>
          <dgm:chMax val="6"/>
          <dgm:chPref val="6"/>
        </dgm:presLayoutVars>
      </dgm:prSet>
      <dgm:spPr/>
    </dgm:pt>
    <dgm:pt modelId="{95DF6E05-972C-47E7-9D4C-EA6D44A3908C}" type="pres">
      <dgm:prSet presAssocID="{02F80357-703A-449C-818D-3E908FDBE7FB}" presName="Accent1" presStyleCnt="0"/>
      <dgm:spPr/>
    </dgm:pt>
    <dgm:pt modelId="{6B5F0682-D143-4218-A425-7FEA9A5D05EB}" type="pres">
      <dgm:prSet presAssocID="{02F80357-703A-449C-818D-3E908FDBE7FB}" presName="Accent" presStyleLbl="bgShp" presStyleIdx="0" presStyleCnt="6"/>
      <dgm:spPr/>
    </dgm:pt>
    <dgm:pt modelId="{ABE63A4C-6241-434B-8323-B302CE2BC437}" type="pres">
      <dgm:prSet presAssocID="{02F80357-703A-449C-818D-3E908FDBE7FB}" presName="Child1" presStyleLbl="node1" presStyleIdx="0" presStyleCnt="6">
        <dgm:presLayoutVars>
          <dgm:chMax val="0"/>
          <dgm:chPref val="0"/>
          <dgm:bulletEnabled val="1"/>
        </dgm:presLayoutVars>
      </dgm:prSet>
      <dgm:spPr/>
    </dgm:pt>
    <dgm:pt modelId="{679DDF39-BE24-450C-8289-EB52708AC9D7}" type="pres">
      <dgm:prSet presAssocID="{4C077E27-E0C9-4728-9754-86C10B4635C9}" presName="Accent2" presStyleCnt="0"/>
      <dgm:spPr/>
    </dgm:pt>
    <dgm:pt modelId="{E566CD3F-2CC6-45C3-B836-8B0AA66E81F0}" type="pres">
      <dgm:prSet presAssocID="{4C077E27-E0C9-4728-9754-86C10B4635C9}" presName="Accent" presStyleLbl="bgShp" presStyleIdx="1" presStyleCnt="6"/>
      <dgm:spPr/>
    </dgm:pt>
    <dgm:pt modelId="{75010E5E-03C9-491F-B5AE-41BF7A594137}" type="pres">
      <dgm:prSet presAssocID="{4C077E27-E0C9-4728-9754-86C10B4635C9}" presName="Child2" presStyleLbl="node1" presStyleIdx="1" presStyleCnt="6">
        <dgm:presLayoutVars>
          <dgm:chMax val="0"/>
          <dgm:chPref val="0"/>
          <dgm:bulletEnabled val="1"/>
        </dgm:presLayoutVars>
      </dgm:prSet>
      <dgm:spPr/>
    </dgm:pt>
    <dgm:pt modelId="{CFEF9F5B-3B7C-4313-88D6-2755BC59A9D6}" type="pres">
      <dgm:prSet presAssocID="{5FFB6CBC-1854-4611-85AC-B7E5EA1AA868}" presName="Accent3" presStyleCnt="0"/>
      <dgm:spPr/>
    </dgm:pt>
    <dgm:pt modelId="{5DAC2D41-5E2D-4419-AA2C-F692D30CFCCF}" type="pres">
      <dgm:prSet presAssocID="{5FFB6CBC-1854-4611-85AC-B7E5EA1AA868}" presName="Accent" presStyleLbl="bgShp" presStyleIdx="2" presStyleCnt="6"/>
      <dgm:spPr/>
    </dgm:pt>
    <dgm:pt modelId="{D7D51152-DA14-463E-AC90-2426E4EBC999}" type="pres">
      <dgm:prSet presAssocID="{5FFB6CBC-1854-4611-85AC-B7E5EA1AA868}" presName="Child3" presStyleLbl="node1" presStyleIdx="2" presStyleCnt="6">
        <dgm:presLayoutVars>
          <dgm:chMax val="0"/>
          <dgm:chPref val="0"/>
          <dgm:bulletEnabled val="1"/>
        </dgm:presLayoutVars>
      </dgm:prSet>
      <dgm:spPr/>
    </dgm:pt>
    <dgm:pt modelId="{8B73D157-821D-4269-8C02-6DD20BBDBE93}" type="pres">
      <dgm:prSet presAssocID="{F9FD6436-596C-4ED2-85D4-A7D37D8E9CD6}" presName="Accent4" presStyleCnt="0"/>
      <dgm:spPr/>
    </dgm:pt>
    <dgm:pt modelId="{9725AE22-7203-4FDA-88FF-03C357FDFAB3}" type="pres">
      <dgm:prSet presAssocID="{F9FD6436-596C-4ED2-85D4-A7D37D8E9CD6}" presName="Accent" presStyleLbl="bgShp" presStyleIdx="3" presStyleCnt="6"/>
      <dgm:spPr/>
    </dgm:pt>
    <dgm:pt modelId="{A60EA2C3-3A0A-49CF-A44F-869C34134DB8}" type="pres">
      <dgm:prSet presAssocID="{F9FD6436-596C-4ED2-85D4-A7D37D8E9CD6}" presName="Child4" presStyleLbl="node1" presStyleIdx="3" presStyleCnt="6">
        <dgm:presLayoutVars>
          <dgm:chMax val="0"/>
          <dgm:chPref val="0"/>
          <dgm:bulletEnabled val="1"/>
        </dgm:presLayoutVars>
      </dgm:prSet>
      <dgm:spPr/>
    </dgm:pt>
    <dgm:pt modelId="{9EBF7B60-CE96-406F-B222-99C86A2B834C}" type="pres">
      <dgm:prSet presAssocID="{39900A8D-2328-449D-AE59-F53F37970E55}" presName="Accent5" presStyleCnt="0"/>
      <dgm:spPr/>
    </dgm:pt>
    <dgm:pt modelId="{53D4DBAD-85D5-479A-864B-F8B02DCE437F}" type="pres">
      <dgm:prSet presAssocID="{39900A8D-2328-449D-AE59-F53F37970E55}" presName="Accent" presStyleLbl="bgShp" presStyleIdx="4" presStyleCnt="6"/>
      <dgm:spPr/>
    </dgm:pt>
    <dgm:pt modelId="{8972F80F-DD5A-4B69-9E26-615CD8029D98}" type="pres">
      <dgm:prSet presAssocID="{39900A8D-2328-449D-AE59-F53F37970E55}" presName="Child5" presStyleLbl="node1" presStyleIdx="4" presStyleCnt="6">
        <dgm:presLayoutVars>
          <dgm:chMax val="0"/>
          <dgm:chPref val="0"/>
          <dgm:bulletEnabled val="1"/>
        </dgm:presLayoutVars>
      </dgm:prSet>
      <dgm:spPr/>
    </dgm:pt>
    <dgm:pt modelId="{2423E25B-49BF-4109-92FC-5D6663BE3562}" type="pres">
      <dgm:prSet presAssocID="{FC6E83BE-7CD4-4638-9981-B21BCF8BA12E}" presName="Accent6" presStyleCnt="0"/>
      <dgm:spPr/>
    </dgm:pt>
    <dgm:pt modelId="{5F677A79-3DF9-48C6-AD13-3ABD4036DC22}" type="pres">
      <dgm:prSet presAssocID="{FC6E83BE-7CD4-4638-9981-B21BCF8BA12E}" presName="Accent" presStyleLbl="bgShp" presStyleIdx="5" presStyleCnt="6"/>
      <dgm:spPr/>
    </dgm:pt>
    <dgm:pt modelId="{6FA45790-39DD-49F3-A747-E1AF60829517}" type="pres">
      <dgm:prSet presAssocID="{FC6E83BE-7CD4-4638-9981-B21BCF8BA12E}" presName="Child6" presStyleLbl="node1" presStyleIdx="5" presStyleCnt="6">
        <dgm:presLayoutVars>
          <dgm:chMax val="0"/>
          <dgm:chPref val="0"/>
          <dgm:bulletEnabled val="1"/>
        </dgm:presLayoutVars>
      </dgm:prSet>
      <dgm:spPr/>
    </dgm:pt>
  </dgm:ptLst>
  <dgm:cxnLst>
    <dgm:cxn modelId="{839E500F-D37E-4CDF-9759-C6483680D5B6}" srcId="{9EE47750-4E89-4821-9AF9-BAC8D5C8CDFD}" destId="{1A1D4901-91E0-4AA8-BF66-F0B85B140771}" srcOrd="0" destOrd="0" parTransId="{D84D1D98-44E9-4933-8C79-81E7ED655B43}" sibTransId="{075D775B-552F-4EB4-AF06-7AD53368682B}"/>
    <dgm:cxn modelId="{777D9567-DA50-4D80-B2C4-61B667CF1ACF}" type="presOf" srcId="{4C077E27-E0C9-4728-9754-86C10B4635C9}" destId="{75010E5E-03C9-491F-B5AE-41BF7A594137}" srcOrd="0" destOrd="0" presId="urn:microsoft.com/office/officeart/2011/layout/HexagonRadial"/>
    <dgm:cxn modelId="{02A3AF48-8997-4EB5-9DFC-A0589AC009B5}" srcId="{1A1D4901-91E0-4AA8-BF66-F0B85B140771}" destId="{FC6E83BE-7CD4-4638-9981-B21BCF8BA12E}" srcOrd="5" destOrd="0" parTransId="{EEC61CC2-9499-42EB-B330-C173877D4805}" sibTransId="{33329770-9128-4D44-B63A-27522B16064E}"/>
    <dgm:cxn modelId="{5E1CEB57-6520-450F-AEB0-84DE627FA3B3}" type="presOf" srcId="{FC6E83BE-7CD4-4638-9981-B21BCF8BA12E}" destId="{6FA45790-39DD-49F3-A747-E1AF60829517}" srcOrd="0" destOrd="0" presId="urn:microsoft.com/office/officeart/2011/layout/HexagonRadial"/>
    <dgm:cxn modelId="{B4C2FB8F-427A-491E-8C16-248907178FF7}" type="presOf" srcId="{5FFB6CBC-1854-4611-85AC-B7E5EA1AA868}" destId="{D7D51152-DA14-463E-AC90-2426E4EBC999}" srcOrd="0" destOrd="0" presId="urn:microsoft.com/office/officeart/2011/layout/HexagonRadial"/>
    <dgm:cxn modelId="{58A5A296-CA48-4D72-ADB2-F9AE1F38B667}" type="presOf" srcId="{39900A8D-2328-449D-AE59-F53F37970E55}" destId="{8972F80F-DD5A-4B69-9E26-615CD8029D98}" srcOrd="0" destOrd="0" presId="urn:microsoft.com/office/officeart/2011/layout/HexagonRadial"/>
    <dgm:cxn modelId="{63AAF29B-F792-4937-8170-E2614F9E58F4}" srcId="{1A1D4901-91E0-4AA8-BF66-F0B85B140771}" destId="{F9FD6436-596C-4ED2-85D4-A7D37D8E9CD6}" srcOrd="3" destOrd="0" parTransId="{C88DDB75-DB2F-4862-AE09-9D708BE73B8B}" sibTransId="{85F21959-AF25-4F8C-9E0F-3E7A57457A36}"/>
    <dgm:cxn modelId="{C449619F-9900-40D2-BC24-CF6750900364}" srcId="{1A1D4901-91E0-4AA8-BF66-F0B85B140771}" destId="{02F80357-703A-449C-818D-3E908FDBE7FB}" srcOrd="0" destOrd="0" parTransId="{D9580234-5ACC-42D8-87C3-170D33A0B0BA}" sibTransId="{0E0B9F69-F16A-4066-ACE2-EDFF5398E8E3}"/>
    <dgm:cxn modelId="{38FC22C0-6088-46A8-BD8E-DC3C4D8684D6}" type="presOf" srcId="{F9FD6436-596C-4ED2-85D4-A7D37D8E9CD6}" destId="{A60EA2C3-3A0A-49CF-A44F-869C34134DB8}" srcOrd="0" destOrd="0" presId="urn:microsoft.com/office/officeart/2011/layout/HexagonRadial"/>
    <dgm:cxn modelId="{44ED53C7-DFDE-4177-8BE4-D81782DAEA0B}" type="presOf" srcId="{9EE47750-4E89-4821-9AF9-BAC8D5C8CDFD}" destId="{6B99D7FF-2DD6-41F2-BBC1-A1040F249B08}" srcOrd="0" destOrd="0" presId="urn:microsoft.com/office/officeart/2011/layout/HexagonRadial"/>
    <dgm:cxn modelId="{375482C9-B33B-4D9F-8067-D31616CBC111}" srcId="{1A1D4901-91E0-4AA8-BF66-F0B85B140771}" destId="{4C077E27-E0C9-4728-9754-86C10B4635C9}" srcOrd="1" destOrd="0" parTransId="{D0B3686C-20BC-40CF-B6E0-E4E2C2A517A0}" sibTransId="{486987DC-F693-4D44-8B48-3B2D6B94A561}"/>
    <dgm:cxn modelId="{394363CB-A523-4535-B138-5217DA213223}" type="presOf" srcId="{1A1D4901-91E0-4AA8-BF66-F0B85B140771}" destId="{57028D08-9C48-4134-BA79-132B8342363C}" srcOrd="0" destOrd="0" presId="urn:microsoft.com/office/officeart/2011/layout/HexagonRadial"/>
    <dgm:cxn modelId="{F9F919D5-3018-4F48-B32F-F31E1F18206A}" srcId="{1A1D4901-91E0-4AA8-BF66-F0B85B140771}" destId="{5FFB6CBC-1854-4611-85AC-B7E5EA1AA868}" srcOrd="2" destOrd="0" parTransId="{F9DC80DE-3579-4979-9EC6-78E271D98069}" sibTransId="{F6E5210D-F96B-4C83-BD33-D263DB55B747}"/>
    <dgm:cxn modelId="{975E79E0-8196-4EA1-B3CA-921CBCB38BA3}" srcId="{1A1D4901-91E0-4AA8-BF66-F0B85B140771}" destId="{39900A8D-2328-449D-AE59-F53F37970E55}" srcOrd="4" destOrd="0" parTransId="{C03930FC-B8B1-4466-A3E0-F268A8DBEAFC}" sibTransId="{65B28056-E70E-4CEA-991A-C7ECCF3EBEEA}"/>
    <dgm:cxn modelId="{43A73BF4-2AED-4A44-A105-68AE68DB8D65}" type="presOf" srcId="{02F80357-703A-449C-818D-3E908FDBE7FB}" destId="{ABE63A4C-6241-434B-8323-B302CE2BC437}" srcOrd="0" destOrd="0" presId="urn:microsoft.com/office/officeart/2011/layout/HexagonRadial"/>
    <dgm:cxn modelId="{F20D13C8-A4E7-44B4-92D6-C4CE869DBE36}" type="presParOf" srcId="{6B99D7FF-2DD6-41F2-BBC1-A1040F249B08}" destId="{57028D08-9C48-4134-BA79-132B8342363C}" srcOrd="0" destOrd="0" presId="urn:microsoft.com/office/officeart/2011/layout/HexagonRadial"/>
    <dgm:cxn modelId="{73EFE4DE-B679-4378-8856-BCD608583511}" type="presParOf" srcId="{6B99D7FF-2DD6-41F2-BBC1-A1040F249B08}" destId="{95DF6E05-972C-47E7-9D4C-EA6D44A3908C}" srcOrd="1" destOrd="0" presId="urn:microsoft.com/office/officeart/2011/layout/HexagonRadial"/>
    <dgm:cxn modelId="{A2A578FC-EE6F-4CEC-AF95-806EB7D63B7B}" type="presParOf" srcId="{95DF6E05-972C-47E7-9D4C-EA6D44A3908C}" destId="{6B5F0682-D143-4218-A425-7FEA9A5D05EB}" srcOrd="0" destOrd="0" presId="urn:microsoft.com/office/officeart/2011/layout/HexagonRadial"/>
    <dgm:cxn modelId="{6805B56A-37E0-44DE-BD7D-BA5D5F3F0289}" type="presParOf" srcId="{6B99D7FF-2DD6-41F2-BBC1-A1040F249B08}" destId="{ABE63A4C-6241-434B-8323-B302CE2BC437}" srcOrd="2" destOrd="0" presId="urn:microsoft.com/office/officeart/2011/layout/HexagonRadial"/>
    <dgm:cxn modelId="{FE47E5CD-0DFD-4892-A1F8-D58696852AB1}" type="presParOf" srcId="{6B99D7FF-2DD6-41F2-BBC1-A1040F249B08}" destId="{679DDF39-BE24-450C-8289-EB52708AC9D7}" srcOrd="3" destOrd="0" presId="urn:microsoft.com/office/officeart/2011/layout/HexagonRadial"/>
    <dgm:cxn modelId="{DF5AB474-6E71-4A53-94E3-781D463C9E03}" type="presParOf" srcId="{679DDF39-BE24-450C-8289-EB52708AC9D7}" destId="{E566CD3F-2CC6-45C3-B836-8B0AA66E81F0}" srcOrd="0" destOrd="0" presId="urn:microsoft.com/office/officeart/2011/layout/HexagonRadial"/>
    <dgm:cxn modelId="{0F682EA1-11CD-4C40-8335-DFEA164510D1}" type="presParOf" srcId="{6B99D7FF-2DD6-41F2-BBC1-A1040F249B08}" destId="{75010E5E-03C9-491F-B5AE-41BF7A594137}" srcOrd="4" destOrd="0" presId="urn:microsoft.com/office/officeart/2011/layout/HexagonRadial"/>
    <dgm:cxn modelId="{C650A83F-AF99-4F79-A8BD-0AAA553BE95E}" type="presParOf" srcId="{6B99D7FF-2DD6-41F2-BBC1-A1040F249B08}" destId="{CFEF9F5B-3B7C-4313-88D6-2755BC59A9D6}" srcOrd="5" destOrd="0" presId="urn:microsoft.com/office/officeart/2011/layout/HexagonRadial"/>
    <dgm:cxn modelId="{3EEC1DB7-5995-44E7-BE74-797DAF1CE5EE}" type="presParOf" srcId="{CFEF9F5B-3B7C-4313-88D6-2755BC59A9D6}" destId="{5DAC2D41-5E2D-4419-AA2C-F692D30CFCCF}" srcOrd="0" destOrd="0" presId="urn:microsoft.com/office/officeart/2011/layout/HexagonRadial"/>
    <dgm:cxn modelId="{37120F71-2D01-44A1-BA66-CFEA517AE2F0}" type="presParOf" srcId="{6B99D7FF-2DD6-41F2-BBC1-A1040F249B08}" destId="{D7D51152-DA14-463E-AC90-2426E4EBC999}" srcOrd="6" destOrd="0" presId="urn:microsoft.com/office/officeart/2011/layout/HexagonRadial"/>
    <dgm:cxn modelId="{CA148A68-07C5-4E19-974A-8A4F3F8D8369}" type="presParOf" srcId="{6B99D7FF-2DD6-41F2-BBC1-A1040F249B08}" destId="{8B73D157-821D-4269-8C02-6DD20BBDBE93}" srcOrd="7" destOrd="0" presId="urn:microsoft.com/office/officeart/2011/layout/HexagonRadial"/>
    <dgm:cxn modelId="{E34A218F-6EC7-4A92-A0A5-C03982658468}" type="presParOf" srcId="{8B73D157-821D-4269-8C02-6DD20BBDBE93}" destId="{9725AE22-7203-4FDA-88FF-03C357FDFAB3}" srcOrd="0" destOrd="0" presId="urn:microsoft.com/office/officeart/2011/layout/HexagonRadial"/>
    <dgm:cxn modelId="{A295435B-B586-4DAF-A053-BF1E25E24215}" type="presParOf" srcId="{6B99D7FF-2DD6-41F2-BBC1-A1040F249B08}" destId="{A60EA2C3-3A0A-49CF-A44F-869C34134DB8}" srcOrd="8" destOrd="0" presId="urn:microsoft.com/office/officeart/2011/layout/HexagonRadial"/>
    <dgm:cxn modelId="{66EA80D2-6A36-4139-BE1D-EF75EF2A28AD}" type="presParOf" srcId="{6B99D7FF-2DD6-41F2-BBC1-A1040F249B08}" destId="{9EBF7B60-CE96-406F-B222-99C86A2B834C}" srcOrd="9" destOrd="0" presId="urn:microsoft.com/office/officeart/2011/layout/HexagonRadial"/>
    <dgm:cxn modelId="{1E26AADB-7AA2-4455-BBE1-8A0B861827D6}" type="presParOf" srcId="{9EBF7B60-CE96-406F-B222-99C86A2B834C}" destId="{53D4DBAD-85D5-479A-864B-F8B02DCE437F}" srcOrd="0" destOrd="0" presId="urn:microsoft.com/office/officeart/2011/layout/HexagonRadial"/>
    <dgm:cxn modelId="{FF9141B2-7354-430F-9EE6-FAA6CAD8926D}" type="presParOf" srcId="{6B99D7FF-2DD6-41F2-BBC1-A1040F249B08}" destId="{8972F80F-DD5A-4B69-9E26-615CD8029D98}" srcOrd="10" destOrd="0" presId="urn:microsoft.com/office/officeart/2011/layout/HexagonRadial"/>
    <dgm:cxn modelId="{2BEAA4EA-3448-4911-9BF1-0BDC53EEAE97}" type="presParOf" srcId="{6B99D7FF-2DD6-41F2-BBC1-A1040F249B08}" destId="{2423E25B-49BF-4109-92FC-5D6663BE3562}" srcOrd="11" destOrd="0" presId="urn:microsoft.com/office/officeart/2011/layout/HexagonRadial"/>
    <dgm:cxn modelId="{64CC142A-5947-48DA-80BC-CEE745DFA82A}" type="presParOf" srcId="{2423E25B-49BF-4109-92FC-5D6663BE3562}" destId="{5F677A79-3DF9-48C6-AD13-3ABD4036DC22}" srcOrd="0" destOrd="0" presId="urn:microsoft.com/office/officeart/2011/layout/HexagonRadial"/>
    <dgm:cxn modelId="{BACA1AB1-C0F1-41B2-BB65-7F8BAFBDEFE3}" type="presParOf" srcId="{6B99D7FF-2DD6-41F2-BBC1-A1040F249B08}" destId="{6FA45790-39DD-49F3-A747-E1AF6082951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3F7660-0233-4D36-AC8C-588809585C8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8904562F-5F90-4463-A19F-F828683D3E5B}">
      <dgm:prSet phldrT="[Text]"/>
      <dgm:spPr/>
      <dgm:t>
        <a:bodyPr/>
        <a:lstStyle/>
        <a:p>
          <a:r>
            <a:rPr lang="en-GB" dirty="0"/>
            <a:t>Children and young people</a:t>
          </a:r>
        </a:p>
      </dgm:t>
    </dgm:pt>
    <dgm:pt modelId="{7BAAFEB9-DBE4-43BF-A950-E9D9B2E1FE33}" type="parTrans" cxnId="{C8F6205E-DBF9-4742-B9C8-23C72F7162A9}">
      <dgm:prSet/>
      <dgm:spPr/>
      <dgm:t>
        <a:bodyPr/>
        <a:lstStyle/>
        <a:p>
          <a:endParaRPr lang="en-GB"/>
        </a:p>
      </dgm:t>
    </dgm:pt>
    <dgm:pt modelId="{67832C25-DBAF-4334-B077-A5863EB579EA}" type="sibTrans" cxnId="{C8F6205E-DBF9-4742-B9C8-23C72F7162A9}">
      <dgm:prSet custT="1"/>
      <dgm:spPr/>
      <dgm:t>
        <a:bodyPr/>
        <a:lstStyle/>
        <a:p>
          <a:r>
            <a:rPr lang="en-GB" sz="1200" dirty="0"/>
            <a:t>SEND</a:t>
          </a:r>
        </a:p>
        <a:p>
          <a:r>
            <a:rPr lang="en-GB" sz="1200" dirty="0"/>
            <a:t>At risk of exploitation</a:t>
          </a:r>
        </a:p>
        <a:p>
          <a:r>
            <a:rPr lang="en-GB" sz="1200" dirty="0"/>
            <a:t>Siblings and peer groups</a:t>
          </a:r>
        </a:p>
        <a:p>
          <a:r>
            <a:rPr lang="en-GB" sz="1200" dirty="0"/>
            <a:t>Those moving out of the area</a:t>
          </a:r>
        </a:p>
      </dgm:t>
    </dgm:pt>
    <dgm:pt modelId="{CD6C05BC-AC9F-4DA8-B65C-2BC717AEB860}">
      <dgm:prSet phldrT="[Text]"/>
      <dgm:spPr/>
      <dgm:t>
        <a:bodyPr/>
        <a:lstStyle/>
        <a:p>
          <a:r>
            <a:rPr lang="en-GB" dirty="0"/>
            <a:t>…especially SEND and the most vulnerable children in the Borough – ‘those without an advocate’</a:t>
          </a:r>
        </a:p>
      </dgm:t>
    </dgm:pt>
    <dgm:pt modelId="{05A0B57D-8731-4A35-8CE6-20D4109FBA62}" type="parTrans" cxnId="{268F01A0-ED19-426D-B659-165144AD66DD}">
      <dgm:prSet/>
      <dgm:spPr/>
      <dgm:t>
        <a:bodyPr/>
        <a:lstStyle/>
        <a:p>
          <a:endParaRPr lang="en-GB"/>
        </a:p>
      </dgm:t>
    </dgm:pt>
    <dgm:pt modelId="{91AAEA54-B1E1-49AD-8763-539B8C291D4C}" type="sibTrans" cxnId="{268F01A0-ED19-426D-B659-165144AD66DD}">
      <dgm:prSet/>
      <dgm:spPr/>
      <dgm:t>
        <a:bodyPr/>
        <a:lstStyle/>
        <a:p>
          <a:endParaRPr lang="en-GB"/>
        </a:p>
      </dgm:t>
    </dgm:pt>
    <dgm:pt modelId="{88665A67-49AC-4012-9B32-3D0749E65EDA}">
      <dgm:prSet phldrT="[Text]"/>
      <dgm:spPr/>
      <dgm:t>
        <a:bodyPr/>
        <a:lstStyle/>
        <a:p>
          <a:r>
            <a:rPr lang="en-GB" dirty="0"/>
            <a:t>Families (of children not attending well)</a:t>
          </a:r>
        </a:p>
      </dgm:t>
    </dgm:pt>
    <dgm:pt modelId="{4F1EA3FB-C278-4BCD-818A-9336572436D9}" type="parTrans" cxnId="{29021054-0F5A-40D0-92D3-E7977195DCC3}">
      <dgm:prSet/>
      <dgm:spPr/>
      <dgm:t>
        <a:bodyPr/>
        <a:lstStyle/>
        <a:p>
          <a:endParaRPr lang="en-GB"/>
        </a:p>
      </dgm:t>
    </dgm:pt>
    <dgm:pt modelId="{524031C3-A0A0-480E-9D79-8150059D159C}" type="sibTrans" cxnId="{29021054-0F5A-40D0-92D3-E7977195DCC3}">
      <dgm:prSet/>
      <dgm:spPr/>
      <dgm:t>
        <a:bodyPr/>
        <a:lstStyle/>
        <a:p>
          <a:r>
            <a:rPr lang="en-GB" dirty="0"/>
            <a:t>Parents not able to go to work</a:t>
          </a:r>
        </a:p>
        <a:p>
          <a:r>
            <a:rPr lang="en-GB" dirty="0"/>
            <a:t>Parents with particular attitudes / behaviours in relation to their child/ren’s needs and circumstance</a:t>
          </a:r>
        </a:p>
      </dgm:t>
    </dgm:pt>
    <dgm:pt modelId="{01A98A00-E0B2-4E2C-BD21-B45AC1BC6579}">
      <dgm:prSet phldrT="[Text]"/>
      <dgm:spPr/>
      <dgm:t>
        <a:bodyPr/>
        <a:lstStyle/>
        <a:p>
          <a:r>
            <a:rPr lang="en-GB" dirty="0"/>
            <a:t>…‘Hard to reach’ families and those parents with previous trauma or negative experiences of education</a:t>
          </a:r>
        </a:p>
      </dgm:t>
    </dgm:pt>
    <dgm:pt modelId="{B3858939-ACEC-49DA-B39E-816FA6D8757E}" type="parTrans" cxnId="{87BD5827-4E4E-4BFE-A706-1E1E3FB24BCB}">
      <dgm:prSet/>
      <dgm:spPr/>
      <dgm:t>
        <a:bodyPr/>
        <a:lstStyle/>
        <a:p>
          <a:endParaRPr lang="en-GB"/>
        </a:p>
      </dgm:t>
    </dgm:pt>
    <dgm:pt modelId="{7D86BFDE-1222-4BD1-B156-AE898B48D01B}" type="sibTrans" cxnId="{87BD5827-4E4E-4BFE-A706-1E1E3FB24BCB}">
      <dgm:prSet/>
      <dgm:spPr/>
      <dgm:t>
        <a:bodyPr/>
        <a:lstStyle/>
        <a:p>
          <a:endParaRPr lang="en-GB"/>
        </a:p>
      </dgm:t>
    </dgm:pt>
    <dgm:pt modelId="{D88D2058-DE8E-46B9-8B50-CEA6A747FB14}">
      <dgm:prSet phldrT="[Text]"/>
      <dgm:spPr/>
      <dgm:t>
        <a:bodyPr/>
        <a:lstStyle/>
        <a:p>
          <a:r>
            <a:rPr lang="en-GB" dirty="0"/>
            <a:t>Schools</a:t>
          </a:r>
        </a:p>
      </dgm:t>
    </dgm:pt>
    <dgm:pt modelId="{BD3FFFCE-91BF-455C-8857-4EBE0A149F6E}" type="parTrans" cxnId="{012D3BC6-FBD0-49D3-ABE8-587C8B054004}">
      <dgm:prSet/>
      <dgm:spPr/>
      <dgm:t>
        <a:bodyPr/>
        <a:lstStyle/>
        <a:p>
          <a:endParaRPr lang="en-GB"/>
        </a:p>
      </dgm:t>
    </dgm:pt>
    <dgm:pt modelId="{1F8FAA54-DECA-427C-87F4-8664B17C5F49}" type="sibTrans" cxnId="{012D3BC6-FBD0-49D3-ABE8-587C8B054004}">
      <dgm:prSet/>
      <dgm:spPr/>
      <dgm:t>
        <a:bodyPr/>
        <a:lstStyle/>
        <a:p>
          <a:r>
            <a:rPr lang="en-GB" dirty="0"/>
            <a:t>All schools affected with ‘cliff edges’ at key transition moments</a:t>
          </a:r>
        </a:p>
      </dgm:t>
    </dgm:pt>
    <dgm:pt modelId="{3A9D5DC3-E095-4E0C-8311-ED171F6035C5}">
      <dgm:prSet phldrT="[Text]"/>
      <dgm:spPr/>
      <dgm:t>
        <a:bodyPr/>
        <a:lstStyle/>
        <a:p>
          <a:r>
            <a:rPr lang="en-GB" dirty="0"/>
            <a:t>Higher/lower                excluding schools          affected differently?</a:t>
          </a:r>
        </a:p>
      </dgm:t>
    </dgm:pt>
    <dgm:pt modelId="{19D30B64-C50B-48E6-97CC-A35D03C2B489}" type="parTrans" cxnId="{7CF6B2C3-266C-4767-9DFE-E6900ECA1BB5}">
      <dgm:prSet/>
      <dgm:spPr/>
      <dgm:t>
        <a:bodyPr/>
        <a:lstStyle/>
        <a:p>
          <a:endParaRPr lang="en-GB"/>
        </a:p>
      </dgm:t>
    </dgm:pt>
    <dgm:pt modelId="{CF2D1739-6DC5-4B4E-92B2-A3C40AB2C3E2}" type="sibTrans" cxnId="{7CF6B2C3-266C-4767-9DFE-E6900ECA1BB5}">
      <dgm:prSet/>
      <dgm:spPr/>
      <dgm:t>
        <a:bodyPr/>
        <a:lstStyle/>
        <a:p>
          <a:endParaRPr lang="en-GB"/>
        </a:p>
      </dgm:t>
    </dgm:pt>
    <dgm:pt modelId="{1A10C48D-5A2B-4433-934B-588AB8652D82}" type="pres">
      <dgm:prSet presAssocID="{DE3F7660-0233-4D36-AC8C-588809585C80}" presName="Name0" presStyleCnt="0">
        <dgm:presLayoutVars>
          <dgm:chMax/>
          <dgm:chPref/>
          <dgm:dir/>
          <dgm:animLvl val="lvl"/>
        </dgm:presLayoutVars>
      </dgm:prSet>
      <dgm:spPr/>
    </dgm:pt>
    <dgm:pt modelId="{451B48DF-E21F-4FC7-A5F4-9DDE87EDD40B}" type="pres">
      <dgm:prSet presAssocID="{8904562F-5F90-4463-A19F-F828683D3E5B}" presName="composite" presStyleCnt="0"/>
      <dgm:spPr/>
    </dgm:pt>
    <dgm:pt modelId="{1B11E654-2BB4-4542-87CB-B0A26D90CD14}" type="pres">
      <dgm:prSet presAssocID="{8904562F-5F90-4463-A19F-F828683D3E5B}" presName="Parent1" presStyleLbl="node1" presStyleIdx="0" presStyleCnt="6">
        <dgm:presLayoutVars>
          <dgm:chMax val="1"/>
          <dgm:chPref val="1"/>
          <dgm:bulletEnabled val="1"/>
        </dgm:presLayoutVars>
      </dgm:prSet>
      <dgm:spPr/>
    </dgm:pt>
    <dgm:pt modelId="{AAEC46C6-A771-4293-9CB2-FB4421DEACAC}" type="pres">
      <dgm:prSet presAssocID="{8904562F-5F90-4463-A19F-F828683D3E5B}" presName="Childtext1" presStyleLbl="revTx" presStyleIdx="0" presStyleCnt="3">
        <dgm:presLayoutVars>
          <dgm:chMax val="0"/>
          <dgm:chPref val="0"/>
          <dgm:bulletEnabled val="1"/>
        </dgm:presLayoutVars>
      </dgm:prSet>
      <dgm:spPr/>
    </dgm:pt>
    <dgm:pt modelId="{0F2BC357-F3D7-4EC0-97EB-A9839ECE147C}" type="pres">
      <dgm:prSet presAssocID="{8904562F-5F90-4463-A19F-F828683D3E5B}" presName="BalanceSpacing" presStyleCnt="0"/>
      <dgm:spPr/>
    </dgm:pt>
    <dgm:pt modelId="{0FD94701-711D-488E-89BF-236BDDC7794C}" type="pres">
      <dgm:prSet presAssocID="{8904562F-5F90-4463-A19F-F828683D3E5B}" presName="BalanceSpacing1" presStyleCnt="0"/>
      <dgm:spPr/>
    </dgm:pt>
    <dgm:pt modelId="{2EFD5493-85B1-4A8F-9521-232D2F93D18D}" type="pres">
      <dgm:prSet presAssocID="{67832C25-DBAF-4334-B077-A5863EB579EA}" presName="Accent1Text" presStyleLbl="node1" presStyleIdx="1" presStyleCnt="6"/>
      <dgm:spPr/>
    </dgm:pt>
    <dgm:pt modelId="{3138EC96-4409-4FDF-B56D-DD797DA579B5}" type="pres">
      <dgm:prSet presAssocID="{67832C25-DBAF-4334-B077-A5863EB579EA}" presName="spaceBetweenRectangles" presStyleCnt="0"/>
      <dgm:spPr/>
    </dgm:pt>
    <dgm:pt modelId="{8EE97774-EFFB-4593-8B26-1D7EAF2A6CA5}" type="pres">
      <dgm:prSet presAssocID="{88665A67-49AC-4012-9B32-3D0749E65EDA}" presName="composite" presStyleCnt="0"/>
      <dgm:spPr/>
    </dgm:pt>
    <dgm:pt modelId="{45132117-2EC5-457A-A809-CE5627E3C273}" type="pres">
      <dgm:prSet presAssocID="{88665A67-49AC-4012-9B32-3D0749E65EDA}" presName="Parent1" presStyleLbl="node1" presStyleIdx="2" presStyleCnt="6">
        <dgm:presLayoutVars>
          <dgm:chMax val="1"/>
          <dgm:chPref val="1"/>
          <dgm:bulletEnabled val="1"/>
        </dgm:presLayoutVars>
      </dgm:prSet>
      <dgm:spPr/>
    </dgm:pt>
    <dgm:pt modelId="{27BA90D6-B3CE-4401-BB2F-3BE90C6A1AEB}" type="pres">
      <dgm:prSet presAssocID="{88665A67-49AC-4012-9B32-3D0749E65EDA}" presName="Childtext1" presStyleLbl="revTx" presStyleIdx="1" presStyleCnt="3">
        <dgm:presLayoutVars>
          <dgm:chMax val="0"/>
          <dgm:chPref val="0"/>
          <dgm:bulletEnabled val="1"/>
        </dgm:presLayoutVars>
      </dgm:prSet>
      <dgm:spPr/>
    </dgm:pt>
    <dgm:pt modelId="{2B648180-1A48-4D4E-8C06-E1DC775EB81A}" type="pres">
      <dgm:prSet presAssocID="{88665A67-49AC-4012-9B32-3D0749E65EDA}" presName="BalanceSpacing" presStyleCnt="0"/>
      <dgm:spPr/>
    </dgm:pt>
    <dgm:pt modelId="{81BFD1E7-443C-4E09-927D-A51495B2E8E2}" type="pres">
      <dgm:prSet presAssocID="{88665A67-49AC-4012-9B32-3D0749E65EDA}" presName="BalanceSpacing1" presStyleCnt="0"/>
      <dgm:spPr/>
    </dgm:pt>
    <dgm:pt modelId="{693F6904-07DA-455D-A3A9-AFED9391E77E}" type="pres">
      <dgm:prSet presAssocID="{524031C3-A0A0-480E-9D79-8150059D159C}" presName="Accent1Text" presStyleLbl="node1" presStyleIdx="3" presStyleCnt="6"/>
      <dgm:spPr/>
    </dgm:pt>
    <dgm:pt modelId="{F1DBD33F-CAC6-4FAC-871E-9EDA9674911D}" type="pres">
      <dgm:prSet presAssocID="{524031C3-A0A0-480E-9D79-8150059D159C}" presName="spaceBetweenRectangles" presStyleCnt="0"/>
      <dgm:spPr/>
    </dgm:pt>
    <dgm:pt modelId="{27802CC1-C3EB-4B98-BDFA-58E09D09CA10}" type="pres">
      <dgm:prSet presAssocID="{D88D2058-DE8E-46B9-8B50-CEA6A747FB14}" presName="composite" presStyleCnt="0"/>
      <dgm:spPr/>
    </dgm:pt>
    <dgm:pt modelId="{BA0615A8-D404-443C-9D6F-EE5A519A8410}" type="pres">
      <dgm:prSet presAssocID="{D88D2058-DE8E-46B9-8B50-CEA6A747FB14}" presName="Parent1" presStyleLbl="node1" presStyleIdx="4" presStyleCnt="6">
        <dgm:presLayoutVars>
          <dgm:chMax val="1"/>
          <dgm:chPref val="1"/>
          <dgm:bulletEnabled val="1"/>
        </dgm:presLayoutVars>
      </dgm:prSet>
      <dgm:spPr/>
    </dgm:pt>
    <dgm:pt modelId="{047C2784-83ED-4FD9-B071-5E20FA55B562}" type="pres">
      <dgm:prSet presAssocID="{D88D2058-DE8E-46B9-8B50-CEA6A747FB14}" presName="Childtext1" presStyleLbl="revTx" presStyleIdx="2" presStyleCnt="3">
        <dgm:presLayoutVars>
          <dgm:chMax val="0"/>
          <dgm:chPref val="0"/>
          <dgm:bulletEnabled val="1"/>
        </dgm:presLayoutVars>
      </dgm:prSet>
      <dgm:spPr/>
    </dgm:pt>
    <dgm:pt modelId="{74CCC60A-9CB8-4777-931B-976A29E575C8}" type="pres">
      <dgm:prSet presAssocID="{D88D2058-DE8E-46B9-8B50-CEA6A747FB14}" presName="BalanceSpacing" presStyleCnt="0"/>
      <dgm:spPr/>
    </dgm:pt>
    <dgm:pt modelId="{9CE0CC23-E552-495E-A383-43EC33E67323}" type="pres">
      <dgm:prSet presAssocID="{D88D2058-DE8E-46B9-8B50-CEA6A747FB14}" presName="BalanceSpacing1" presStyleCnt="0"/>
      <dgm:spPr/>
    </dgm:pt>
    <dgm:pt modelId="{6454721D-92A4-4A29-AA38-7048FDCDB3E4}" type="pres">
      <dgm:prSet presAssocID="{1F8FAA54-DECA-427C-87F4-8664B17C5F49}" presName="Accent1Text" presStyleLbl="node1" presStyleIdx="5" presStyleCnt="6"/>
      <dgm:spPr/>
    </dgm:pt>
  </dgm:ptLst>
  <dgm:cxnLst>
    <dgm:cxn modelId="{36CDE41A-FD4C-41B5-BBFF-C02095563888}" type="presOf" srcId="{01A98A00-E0B2-4E2C-BD21-B45AC1BC6579}" destId="{27BA90D6-B3CE-4401-BB2F-3BE90C6A1AEB}" srcOrd="0" destOrd="0" presId="urn:microsoft.com/office/officeart/2008/layout/AlternatingHexagons"/>
    <dgm:cxn modelId="{87BD5827-4E4E-4BFE-A706-1E1E3FB24BCB}" srcId="{88665A67-49AC-4012-9B32-3D0749E65EDA}" destId="{01A98A00-E0B2-4E2C-BD21-B45AC1BC6579}" srcOrd="0" destOrd="0" parTransId="{B3858939-ACEC-49DA-B39E-816FA6D8757E}" sibTransId="{7D86BFDE-1222-4BD1-B156-AE898B48D01B}"/>
    <dgm:cxn modelId="{AAC5222F-87CC-4E0C-BD9A-947E5584673D}" type="presOf" srcId="{3A9D5DC3-E095-4E0C-8311-ED171F6035C5}" destId="{047C2784-83ED-4FD9-B071-5E20FA55B562}" srcOrd="0" destOrd="0" presId="urn:microsoft.com/office/officeart/2008/layout/AlternatingHexagons"/>
    <dgm:cxn modelId="{C8F6205E-DBF9-4742-B9C8-23C72F7162A9}" srcId="{DE3F7660-0233-4D36-AC8C-588809585C80}" destId="{8904562F-5F90-4463-A19F-F828683D3E5B}" srcOrd="0" destOrd="0" parTransId="{7BAAFEB9-DBE4-43BF-A950-E9D9B2E1FE33}" sibTransId="{67832C25-DBAF-4334-B077-A5863EB579EA}"/>
    <dgm:cxn modelId="{A632196C-28B0-4081-8EDC-52B5A17D7BDE}" type="presOf" srcId="{1F8FAA54-DECA-427C-87F4-8664B17C5F49}" destId="{6454721D-92A4-4A29-AA38-7048FDCDB3E4}" srcOrd="0" destOrd="0" presId="urn:microsoft.com/office/officeart/2008/layout/AlternatingHexagons"/>
    <dgm:cxn modelId="{29021054-0F5A-40D0-92D3-E7977195DCC3}" srcId="{DE3F7660-0233-4D36-AC8C-588809585C80}" destId="{88665A67-49AC-4012-9B32-3D0749E65EDA}" srcOrd="1" destOrd="0" parTransId="{4F1EA3FB-C278-4BCD-818A-9336572436D9}" sibTransId="{524031C3-A0A0-480E-9D79-8150059D159C}"/>
    <dgm:cxn modelId="{55368680-13DF-408C-B5C4-4F3BE1480093}" type="presOf" srcId="{DE3F7660-0233-4D36-AC8C-588809585C80}" destId="{1A10C48D-5A2B-4433-934B-588AB8652D82}" srcOrd="0" destOrd="0" presId="urn:microsoft.com/office/officeart/2008/layout/AlternatingHexagons"/>
    <dgm:cxn modelId="{4C665C85-2FC0-4FEE-9717-EE89BE0620C6}" type="presOf" srcId="{D88D2058-DE8E-46B9-8B50-CEA6A747FB14}" destId="{BA0615A8-D404-443C-9D6F-EE5A519A8410}" srcOrd="0" destOrd="0" presId="urn:microsoft.com/office/officeart/2008/layout/AlternatingHexagons"/>
    <dgm:cxn modelId="{268F01A0-ED19-426D-B659-165144AD66DD}" srcId="{8904562F-5F90-4463-A19F-F828683D3E5B}" destId="{CD6C05BC-AC9F-4DA8-B65C-2BC717AEB860}" srcOrd="0" destOrd="0" parTransId="{05A0B57D-8731-4A35-8CE6-20D4109FBA62}" sibTransId="{91AAEA54-B1E1-49AD-8763-539B8C291D4C}"/>
    <dgm:cxn modelId="{066844B0-4ACF-4359-8EAA-B23CFA88F276}" type="presOf" srcId="{88665A67-49AC-4012-9B32-3D0749E65EDA}" destId="{45132117-2EC5-457A-A809-CE5627E3C273}" srcOrd="0" destOrd="0" presId="urn:microsoft.com/office/officeart/2008/layout/AlternatingHexagons"/>
    <dgm:cxn modelId="{D12A8BB2-059C-4517-AB70-0DBA70570BC7}" type="presOf" srcId="{8904562F-5F90-4463-A19F-F828683D3E5B}" destId="{1B11E654-2BB4-4542-87CB-B0A26D90CD14}" srcOrd="0" destOrd="0" presId="urn:microsoft.com/office/officeart/2008/layout/AlternatingHexagons"/>
    <dgm:cxn modelId="{B31D1FB9-62F0-4190-B002-D9B24D0EE5D3}" type="presOf" srcId="{524031C3-A0A0-480E-9D79-8150059D159C}" destId="{693F6904-07DA-455D-A3A9-AFED9391E77E}" srcOrd="0" destOrd="0" presId="urn:microsoft.com/office/officeart/2008/layout/AlternatingHexagons"/>
    <dgm:cxn modelId="{7CF6B2C3-266C-4767-9DFE-E6900ECA1BB5}" srcId="{D88D2058-DE8E-46B9-8B50-CEA6A747FB14}" destId="{3A9D5DC3-E095-4E0C-8311-ED171F6035C5}" srcOrd="0" destOrd="0" parTransId="{19D30B64-C50B-48E6-97CC-A35D03C2B489}" sibTransId="{CF2D1739-6DC5-4B4E-92B2-A3C40AB2C3E2}"/>
    <dgm:cxn modelId="{012D3BC6-FBD0-49D3-ABE8-587C8B054004}" srcId="{DE3F7660-0233-4D36-AC8C-588809585C80}" destId="{D88D2058-DE8E-46B9-8B50-CEA6A747FB14}" srcOrd="2" destOrd="0" parTransId="{BD3FFFCE-91BF-455C-8857-4EBE0A149F6E}" sibTransId="{1F8FAA54-DECA-427C-87F4-8664B17C5F49}"/>
    <dgm:cxn modelId="{7BF280E4-6CDA-4E6F-B105-B166D26B7B22}" type="presOf" srcId="{67832C25-DBAF-4334-B077-A5863EB579EA}" destId="{2EFD5493-85B1-4A8F-9521-232D2F93D18D}" srcOrd="0" destOrd="0" presId="urn:microsoft.com/office/officeart/2008/layout/AlternatingHexagons"/>
    <dgm:cxn modelId="{2E4A1CEC-2EB1-41EA-B1D3-DFC2B6DEB4F4}" type="presOf" srcId="{CD6C05BC-AC9F-4DA8-B65C-2BC717AEB860}" destId="{AAEC46C6-A771-4293-9CB2-FB4421DEACAC}" srcOrd="0" destOrd="0" presId="urn:microsoft.com/office/officeart/2008/layout/AlternatingHexagons"/>
    <dgm:cxn modelId="{A6321023-42BF-426B-9B12-68FA697D34D0}" type="presParOf" srcId="{1A10C48D-5A2B-4433-934B-588AB8652D82}" destId="{451B48DF-E21F-4FC7-A5F4-9DDE87EDD40B}" srcOrd="0" destOrd="0" presId="urn:microsoft.com/office/officeart/2008/layout/AlternatingHexagons"/>
    <dgm:cxn modelId="{B93970E8-F139-42C3-936C-EE7260B17BBE}" type="presParOf" srcId="{451B48DF-E21F-4FC7-A5F4-9DDE87EDD40B}" destId="{1B11E654-2BB4-4542-87CB-B0A26D90CD14}" srcOrd="0" destOrd="0" presId="urn:microsoft.com/office/officeart/2008/layout/AlternatingHexagons"/>
    <dgm:cxn modelId="{B32EEA8F-6233-44DB-A9FC-2184690BC2CE}" type="presParOf" srcId="{451B48DF-E21F-4FC7-A5F4-9DDE87EDD40B}" destId="{AAEC46C6-A771-4293-9CB2-FB4421DEACAC}" srcOrd="1" destOrd="0" presId="urn:microsoft.com/office/officeart/2008/layout/AlternatingHexagons"/>
    <dgm:cxn modelId="{C98207E1-0643-4305-A2CA-F2E40DE0EB67}" type="presParOf" srcId="{451B48DF-E21F-4FC7-A5F4-9DDE87EDD40B}" destId="{0F2BC357-F3D7-4EC0-97EB-A9839ECE147C}" srcOrd="2" destOrd="0" presId="urn:microsoft.com/office/officeart/2008/layout/AlternatingHexagons"/>
    <dgm:cxn modelId="{4C2BB6FB-08F1-45C0-8BF5-F31CC5D9AC7B}" type="presParOf" srcId="{451B48DF-E21F-4FC7-A5F4-9DDE87EDD40B}" destId="{0FD94701-711D-488E-89BF-236BDDC7794C}" srcOrd="3" destOrd="0" presId="urn:microsoft.com/office/officeart/2008/layout/AlternatingHexagons"/>
    <dgm:cxn modelId="{7B93CCE7-A9F3-40E8-B88C-6F97278A495D}" type="presParOf" srcId="{451B48DF-E21F-4FC7-A5F4-9DDE87EDD40B}" destId="{2EFD5493-85B1-4A8F-9521-232D2F93D18D}" srcOrd="4" destOrd="0" presId="urn:microsoft.com/office/officeart/2008/layout/AlternatingHexagons"/>
    <dgm:cxn modelId="{DDE9292F-0244-43C2-BF97-EFFD58A4C7E7}" type="presParOf" srcId="{1A10C48D-5A2B-4433-934B-588AB8652D82}" destId="{3138EC96-4409-4FDF-B56D-DD797DA579B5}" srcOrd="1" destOrd="0" presId="urn:microsoft.com/office/officeart/2008/layout/AlternatingHexagons"/>
    <dgm:cxn modelId="{10C25A2B-7B07-4984-B6C8-299172B37357}" type="presParOf" srcId="{1A10C48D-5A2B-4433-934B-588AB8652D82}" destId="{8EE97774-EFFB-4593-8B26-1D7EAF2A6CA5}" srcOrd="2" destOrd="0" presId="urn:microsoft.com/office/officeart/2008/layout/AlternatingHexagons"/>
    <dgm:cxn modelId="{0A3B13C8-BB19-4D1C-A458-8E67C56322C5}" type="presParOf" srcId="{8EE97774-EFFB-4593-8B26-1D7EAF2A6CA5}" destId="{45132117-2EC5-457A-A809-CE5627E3C273}" srcOrd="0" destOrd="0" presId="urn:microsoft.com/office/officeart/2008/layout/AlternatingHexagons"/>
    <dgm:cxn modelId="{019F0DBA-3E12-4CFE-917A-527711E94C65}" type="presParOf" srcId="{8EE97774-EFFB-4593-8B26-1D7EAF2A6CA5}" destId="{27BA90D6-B3CE-4401-BB2F-3BE90C6A1AEB}" srcOrd="1" destOrd="0" presId="urn:microsoft.com/office/officeart/2008/layout/AlternatingHexagons"/>
    <dgm:cxn modelId="{6A3A3884-5B90-4B82-BAF6-258B8F96DC2F}" type="presParOf" srcId="{8EE97774-EFFB-4593-8B26-1D7EAF2A6CA5}" destId="{2B648180-1A48-4D4E-8C06-E1DC775EB81A}" srcOrd="2" destOrd="0" presId="urn:microsoft.com/office/officeart/2008/layout/AlternatingHexagons"/>
    <dgm:cxn modelId="{1A6FA9DD-CD85-4084-BF90-05BCAFFB1730}" type="presParOf" srcId="{8EE97774-EFFB-4593-8B26-1D7EAF2A6CA5}" destId="{81BFD1E7-443C-4E09-927D-A51495B2E8E2}" srcOrd="3" destOrd="0" presId="urn:microsoft.com/office/officeart/2008/layout/AlternatingHexagons"/>
    <dgm:cxn modelId="{7ADA21A9-4AB4-4E1E-A7A7-BD7FE8DA6EAF}" type="presParOf" srcId="{8EE97774-EFFB-4593-8B26-1D7EAF2A6CA5}" destId="{693F6904-07DA-455D-A3A9-AFED9391E77E}" srcOrd="4" destOrd="0" presId="urn:microsoft.com/office/officeart/2008/layout/AlternatingHexagons"/>
    <dgm:cxn modelId="{32F54421-E58D-449E-8921-3B8CFE4C0486}" type="presParOf" srcId="{1A10C48D-5A2B-4433-934B-588AB8652D82}" destId="{F1DBD33F-CAC6-4FAC-871E-9EDA9674911D}" srcOrd="3" destOrd="0" presId="urn:microsoft.com/office/officeart/2008/layout/AlternatingHexagons"/>
    <dgm:cxn modelId="{64519A89-09BE-417D-8C21-572888AAA016}" type="presParOf" srcId="{1A10C48D-5A2B-4433-934B-588AB8652D82}" destId="{27802CC1-C3EB-4B98-BDFA-58E09D09CA10}" srcOrd="4" destOrd="0" presId="urn:microsoft.com/office/officeart/2008/layout/AlternatingHexagons"/>
    <dgm:cxn modelId="{C0121BD7-E39A-4143-BFAC-B07EF101812E}" type="presParOf" srcId="{27802CC1-C3EB-4B98-BDFA-58E09D09CA10}" destId="{BA0615A8-D404-443C-9D6F-EE5A519A8410}" srcOrd="0" destOrd="0" presId="urn:microsoft.com/office/officeart/2008/layout/AlternatingHexagons"/>
    <dgm:cxn modelId="{1032CD9F-FBCB-49BE-9806-E0ECAB3C981B}" type="presParOf" srcId="{27802CC1-C3EB-4B98-BDFA-58E09D09CA10}" destId="{047C2784-83ED-4FD9-B071-5E20FA55B562}" srcOrd="1" destOrd="0" presId="urn:microsoft.com/office/officeart/2008/layout/AlternatingHexagons"/>
    <dgm:cxn modelId="{785C1C60-640E-4DFA-82CB-D6E8B57A2B4C}" type="presParOf" srcId="{27802CC1-C3EB-4B98-BDFA-58E09D09CA10}" destId="{74CCC60A-9CB8-4777-931B-976A29E575C8}" srcOrd="2" destOrd="0" presId="urn:microsoft.com/office/officeart/2008/layout/AlternatingHexagons"/>
    <dgm:cxn modelId="{7143C8FE-3AC8-4C30-ACAE-1C1305DBA8B8}" type="presParOf" srcId="{27802CC1-C3EB-4B98-BDFA-58E09D09CA10}" destId="{9CE0CC23-E552-495E-A383-43EC33E67323}" srcOrd="3" destOrd="0" presId="urn:microsoft.com/office/officeart/2008/layout/AlternatingHexagons"/>
    <dgm:cxn modelId="{DF234066-85AA-45B4-9299-484C57D6DE68}" type="presParOf" srcId="{27802CC1-C3EB-4B98-BDFA-58E09D09CA10}" destId="{6454721D-92A4-4A29-AA38-7048FDCDB3E4}"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E47750-4E89-4821-9AF9-BAC8D5C8CDF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GB"/>
        </a:p>
      </dgm:t>
    </dgm:pt>
    <dgm:pt modelId="{1A1D4901-91E0-4AA8-BF66-F0B85B140771}">
      <dgm:prSet phldrT="[Text]" custT="1"/>
      <dgm:spPr/>
      <dgm:t>
        <a:bodyPr/>
        <a:lstStyle/>
        <a:p>
          <a:r>
            <a:rPr lang="en-GB" sz="1050" dirty="0"/>
            <a:t>Multi-agency partners working with children and families in Redcar &amp; Cleveland</a:t>
          </a:r>
        </a:p>
        <a:p>
          <a:endParaRPr lang="en-GB" sz="1050" dirty="0"/>
        </a:p>
        <a:p>
          <a:r>
            <a:rPr lang="en-GB" sz="1050" dirty="0"/>
            <a:t>Education, Inclusion, Attendance, Welfare, CME, CiN, LAC, CP, Social Care, Virtual School, Police, Youth Justice, Probation, safeguarding partners, Early Help, Family Hubs, Youth Services</a:t>
          </a:r>
        </a:p>
      </dgm:t>
    </dgm:pt>
    <dgm:pt modelId="{D84D1D98-44E9-4933-8C79-81E7ED655B43}" type="parTrans" cxnId="{839E500F-D37E-4CDF-9759-C6483680D5B6}">
      <dgm:prSet/>
      <dgm:spPr/>
      <dgm:t>
        <a:bodyPr/>
        <a:lstStyle/>
        <a:p>
          <a:endParaRPr lang="en-GB" sz="1050"/>
        </a:p>
      </dgm:t>
    </dgm:pt>
    <dgm:pt modelId="{075D775B-552F-4EB4-AF06-7AD53368682B}" type="sibTrans" cxnId="{839E500F-D37E-4CDF-9759-C6483680D5B6}">
      <dgm:prSet/>
      <dgm:spPr/>
      <dgm:t>
        <a:bodyPr/>
        <a:lstStyle/>
        <a:p>
          <a:endParaRPr lang="en-GB" sz="1050"/>
        </a:p>
      </dgm:t>
    </dgm:pt>
    <dgm:pt modelId="{02F80357-703A-449C-818D-3E908FDBE7FB}">
      <dgm:prSet phldrT="[Text]" custT="1"/>
      <dgm:spPr/>
      <dgm:t>
        <a:bodyPr/>
        <a:lstStyle/>
        <a:p>
          <a:r>
            <a:rPr lang="en-GB" sz="1050" dirty="0"/>
            <a:t>Gillian Keegan, </a:t>
          </a:r>
          <a:r>
            <a:rPr lang="en-GB" sz="1050" b="0" i="0" dirty="0">
              <a:solidFill>
                <a:schemeClr val="tx1"/>
              </a:solidFill>
              <a:effectLst/>
              <a:latin typeface="+mn-lt"/>
              <a:ea typeface="+mn-ea"/>
              <a:cs typeface="+mn-cs"/>
            </a:rPr>
            <a:t>Secretary of State for Education of the UK.  HMG . DfE. National Inquiry Education Select Committee.</a:t>
          </a:r>
        </a:p>
        <a:p>
          <a:r>
            <a:rPr lang="en-GB" sz="1050" b="0" i="0" dirty="0">
              <a:solidFill>
                <a:schemeClr val="tx1"/>
              </a:solidFill>
              <a:effectLst/>
              <a:latin typeface="+mn-lt"/>
              <a:ea typeface="+mn-ea"/>
              <a:cs typeface="+mn-cs"/>
            </a:rPr>
            <a:t>APPG? Cross-sector?</a:t>
          </a:r>
          <a:endParaRPr lang="en-GB" sz="1050" dirty="0"/>
        </a:p>
      </dgm:t>
    </dgm:pt>
    <dgm:pt modelId="{D9580234-5ACC-42D8-87C3-170D33A0B0BA}" type="parTrans" cxnId="{C449619F-9900-40D2-BC24-CF6750900364}">
      <dgm:prSet/>
      <dgm:spPr/>
      <dgm:t>
        <a:bodyPr/>
        <a:lstStyle/>
        <a:p>
          <a:endParaRPr lang="en-GB" sz="1050"/>
        </a:p>
      </dgm:t>
    </dgm:pt>
    <dgm:pt modelId="{0E0B9F69-F16A-4066-ACE2-EDFF5398E8E3}" type="sibTrans" cxnId="{C449619F-9900-40D2-BC24-CF6750900364}">
      <dgm:prSet/>
      <dgm:spPr/>
      <dgm:t>
        <a:bodyPr/>
        <a:lstStyle/>
        <a:p>
          <a:endParaRPr lang="en-GB" sz="1050"/>
        </a:p>
      </dgm:t>
    </dgm:pt>
    <dgm:pt modelId="{4C077E27-E0C9-4728-9754-86C10B4635C9}">
      <dgm:prSet phldrT="[Text]" custT="1"/>
      <dgm:spPr/>
      <dgm:t>
        <a:bodyPr/>
        <a:lstStyle/>
        <a:p>
          <a:r>
            <a:rPr lang="en-GB" sz="1050" dirty="0"/>
            <a:t>Schools, MATs, Colleges, Alternative Provision, other settings – residential children’s homes</a:t>
          </a:r>
        </a:p>
        <a:p>
          <a:r>
            <a:rPr lang="en-GB" sz="1050" dirty="0"/>
            <a:t>Governors / Trustees?</a:t>
          </a:r>
        </a:p>
        <a:p>
          <a:r>
            <a:rPr lang="en-GB" sz="1050" dirty="0"/>
            <a:t>The R&amp;C School Attendance Network</a:t>
          </a:r>
        </a:p>
        <a:p>
          <a:r>
            <a:rPr lang="en-GB" sz="1050" dirty="0"/>
            <a:t>EHE children?</a:t>
          </a:r>
        </a:p>
        <a:p>
          <a:r>
            <a:rPr lang="en-GB" sz="1050" dirty="0"/>
            <a:t>Missing children?</a:t>
          </a:r>
        </a:p>
      </dgm:t>
    </dgm:pt>
    <dgm:pt modelId="{D0B3686C-20BC-40CF-B6E0-E4E2C2A517A0}" type="parTrans" cxnId="{375482C9-B33B-4D9F-8067-D31616CBC111}">
      <dgm:prSet/>
      <dgm:spPr/>
      <dgm:t>
        <a:bodyPr/>
        <a:lstStyle/>
        <a:p>
          <a:endParaRPr lang="en-GB" sz="1050"/>
        </a:p>
      </dgm:t>
    </dgm:pt>
    <dgm:pt modelId="{486987DC-F693-4D44-8B48-3B2D6B94A561}" type="sibTrans" cxnId="{375482C9-B33B-4D9F-8067-D31616CBC111}">
      <dgm:prSet/>
      <dgm:spPr/>
      <dgm:t>
        <a:bodyPr/>
        <a:lstStyle/>
        <a:p>
          <a:endParaRPr lang="en-GB" sz="1050"/>
        </a:p>
      </dgm:t>
    </dgm:pt>
    <dgm:pt modelId="{5FFB6CBC-1854-4611-85AC-B7E5EA1AA868}">
      <dgm:prSet phldrT="[Text]" custT="1"/>
      <dgm:spPr/>
      <dgm:t>
        <a:bodyPr/>
        <a:lstStyle/>
        <a:p>
          <a:r>
            <a:rPr lang="en-GB" sz="1050" dirty="0"/>
            <a:t>The voluntary and community sector</a:t>
          </a:r>
        </a:p>
        <a:p>
          <a:r>
            <a:rPr lang="en-GB" sz="1050" dirty="0"/>
            <a:t>Communities</a:t>
          </a:r>
        </a:p>
      </dgm:t>
    </dgm:pt>
    <dgm:pt modelId="{F9DC80DE-3579-4979-9EC6-78E271D98069}" type="parTrans" cxnId="{F9F919D5-3018-4F48-B32F-F31E1F18206A}">
      <dgm:prSet/>
      <dgm:spPr/>
      <dgm:t>
        <a:bodyPr/>
        <a:lstStyle/>
        <a:p>
          <a:endParaRPr lang="en-GB" sz="1050"/>
        </a:p>
      </dgm:t>
    </dgm:pt>
    <dgm:pt modelId="{F6E5210D-F96B-4C83-BD33-D263DB55B747}" type="sibTrans" cxnId="{F9F919D5-3018-4F48-B32F-F31E1F18206A}">
      <dgm:prSet/>
      <dgm:spPr/>
      <dgm:t>
        <a:bodyPr/>
        <a:lstStyle/>
        <a:p>
          <a:endParaRPr lang="en-GB" sz="1050"/>
        </a:p>
      </dgm:t>
    </dgm:pt>
    <dgm:pt modelId="{F9FD6436-596C-4ED2-85D4-A7D37D8E9CD6}">
      <dgm:prSet phldrT="[Text]" custT="1"/>
      <dgm:spPr/>
      <dgm:t>
        <a:bodyPr/>
        <a:lstStyle/>
        <a:p>
          <a:r>
            <a:rPr lang="en-GB" sz="1050" dirty="0"/>
            <a:t>Health Partners (e.g. CAMHS, GPs, nurses visiting schools and homes, other?)</a:t>
          </a:r>
        </a:p>
      </dgm:t>
    </dgm:pt>
    <dgm:pt modelId="{C88DDB75-DB2F-4862-AE09-9D708BE73B8B}" type="parTrans" cxnId="{63AAF29B-F792-4937-8170-E2614F9E58F4}">
      <dgm:prSet/>
      <dgm:spPr/>
      <dgm:t>
        <a:bodyPr/>
        <a:lstStyle/>
        <a:p>
          <a:endParaRPr lang="en-GB" sz="1050"/>
        </a:p>
      </dgm:t>
    </dgm:pt>
    <dgm:pt modelId="{85F21959-AF25-4F8C-9E0F-3E7A57457A36}" type="sibTrans" cxnId="{63AAF29B-F792-4937-8170-E2614F9E58F4}">
      <dgm:prSet/>
      <dgm:spPr/>
      <dgm:t>
        <a:bodyPr/>
        <a:lstStyle/>
        <a:p>
          <a:endParaRPr lang="en-GB" sz="1050"/>
        </a:p>
      </dgm:t>
    </dgm:pt>
    <dgm:pt modelId="{39900A8D-2328-449D-AE59-F53F37970E55}">
      <dgm:prSet phldrT="[Text]" custT="1"/>
      <dgm:spPr/>
      <dgm:t>
        <a:bodyPr/>
        <a:lstStyle/>
        <a:p>
          <a:r>
            <a:rPr lang="en-GB" sz="1050" dirty="0"/>
            <a:t>National: The Children’s Commissioner</a:t>
          </a:r>
        </a:p>
        <a:p>
          <a:endParaRPr lang="en-GB" sz="1050" dirty="0"/>
        </a:p>
        <a:p>
          <a:r>
            <a:rPr lang="en-GB" sz="1050" dirty="0"/>
            <a:t>Local: Children’s and Family Services – multi-agency professionals: </a:t>
          </a:r>
        </a:p>
        <a:p>
          <a:endParaRPr lang="en-GB" sz="1050" dirty="0"/>
        </a:p>
      </dgm:t>
    </dgm:pt>
    <dgm:pt modelId="{C03930FC-B8B1-4466-A3E0-F268A8DBEAFC}" type="parTrans" cxnId="{975E79E0-8196-4EA1-B3CA-921CBCB38BA3}">
      <dgm:prSet/>
      <dgm:spPr/>
      <dgm:t>
        <a:bodyPr/>
        <a:lstStyle/>
        <a:p>
          <a:endParaRPr lang="en-GB" sz="1050"/>
        </a:p>
      </dgm:t>
    </dgm:pt>
    <dgm:pt modelId="{65B28056-E70E-4CEA-991A-C7ECCF3EBEEA}" type="sibTrans" cxnId="{975E79E0-8196-4EA1-B3CA-921CBCB38BA3}">
      <dgm:prSet/>
      <dgm:spPr/>
      <dgm:t>
        <a:bodyPr/>
        <a:lstStyle/>
        <a:p>
          <a:endParaRPr lang="en-GB" sz="1050"/>
        </a:p>
      </dgm:t>
    </dgm:pt>
    <dgm:pt modelId="{FC6E83BE-7CD4-4638-9981-B21BCF8BA12E}">
      <dgm:prSet phldrT="[Text]" custT="1"/>
      <dgm:spPr/>
      <dgm:t>
        <a:bodyPr/>
        <a:lstStyle/>
        <a:p>
          <a:r>
            <a:rPr lang="en-GB" sz="1050" dirty="0"/>
            <a:t>Attendance Action Alliance (National)</a:t>
          </a:r>
        </a:p>
        <a:p>
          <a:endParaRPr lang="en-GB" sz="1050" dirty="0"/>
        </a:p>
        <a:p>
          <a:r>
            <a:rPr lang="en-GB" sz="1050" dirty="0"/>
            <a:t>Local? Tees Valley Attendance Alliance</a:t>
          </a:r>
        </a:p>
        <a:p>
          <a:endParaRPr lang="en-GB" sz="1050" dirty="0"/>
        </a:p>
        <a:p>
          <a:r>
            <a:rPr lang="en-GB" sz="1050" dirty="0"/>
            <a:t>R&amp;C input?</a:t>
          </a:r>
        </a:p>
        <a:p>
          <a:endParaRPr lang="en-GB" sz="1050" dirty="0"/>
        </a:p>
      </dgm:t>
    </dgm:pt>
    <dgm:pt modelId="{EEC61CC2-9499-42EB-B330-C173877D4805}" type="parTrans" cxnId="{02A3AF48-8997-4EB5-9DFC-A0589AC009B5}">
      <dgm:prSet/>
      <dgm:spPr/>
      <dgm:t>
        <a:bodyPr/>
        <a:lstStyle/>
        <a:p>
          <a:endParaRPr lang="en-GB" sz="1050"/>
        </a:p>
      </dgm:t>
    </dgm:pt>
    <dgm:pt modelId="{33329770-9128-4D44-B63A-27522B16064E}" type="sibTrans" cxnId="{02A3AF48-8997-4EB5-9DFC-A0589AC009B5}">
      <dgm:prSet/>
      <dgm:spPr/>
      <dgm:t>
        <a:bodyPr/>
        <a:lstStyle/>
        <a:p>
          <a:endParaRPr lang="en-GB" sz="1050"/>
        </a:p>
      </dgm:t>
    </dgm:pt>
    <dgm:pt modelId="{6B99D7FF-2DD6-41F2-BBC1-A1040F249B08}" type="pres">
      <dgm:prSet presAssocID="{9EE47750-4E89-4821-9AF9-BAC8D5C8CDFD}" presName="Name0" presStyleCnt="0">
        <dgm:presLayoutVars>
          <dgm:chMax val="1"/>
          <dgm:chPref val="1"/>
          <dgm:dir/>
          <dgm:animOne val="branch"/>
          <dgm:animLvl val="lvl"/>
        </dgm:presLayoutVars>
      </dgm:prSet>
      <dgm:spPr/>
    </dgm:pt>
    <dgm:pt modelId="{57028D08-9C48-4134-BA79-132B8342363C}" type="pres">
      <dgm:prSet presAssocID="{1A1D4901-91E0-4AA8-BF66-F0B85B140771}" presName="Parent" presStyleLbl="node0" presStyleIdx="0" presStyleCnt="1">
        <dgm:presLayoutVars>
          <dgm:chMax val="6"/>
          <dgm:chPref val="6"/>
        </dgm:presLayoutVars>
      </dgm:prSet>
      <dgm:spPr/>
    </dgm:pt>
    <dgm:pt modelId="{95DF6E05-972C-47E7-9D4C-EA6D44A3908C}" type="pres">
      <dgm:prSet presAssocID="{02F80357-703A-449C-818D-3E908FDBE7FB}" presName="Accent1" presStyleCnt="0"/>
      <dgm:spPr/>
    </dgm:pt>
    <dgm:pt modelId="{6B5F0682-D143-4218-A425-7FEA9A5D05EB}" type="pres">
      <dgm:prSet presAssocID="{02F80357-703A-449C-818D-3E908FDBE7FB}" presName="Accent" presStyleLbl="bgShp" presStyleIdx="0" presStyleCnt="6"/>
      <dgm:spPr/>
    </dgm:pt>
    <dgm:pt modelId="{ABE63A4C-6241-434B-8323-B302CE2BC437}" type="pres">
      <dgm:prSet presAssocID="{02F80357-703A-449C-818D-3E908FDBE7FB}" presName="Child1" presStyleLbl="node1" presStyleIdx="0" presStyleCnt="6">
        <dgm:presLayoutVars>
          <dgm:chMax val="0"/>
          <dgm:chPref val="0"/>
          <dgm:bulletEnabled val="1"/>
        </dgm:presLayoutVars>
      </dgm:prSet>
      <dgm:spPr/>
    </dgm:pt>
    <dgm:pt modelId="{679DDF39-BE24-450C-8289-EB52708AC9D7}" type="pres">
      <dgm:prSet presAssocID="{4C077E27-E0C9-4728-9754-86C10B4635C9}" presName="Accent2" presStyleCnt="0"/>
      <dgm:spPr/>
    </dgm:pt>
    <dgm:pt modelId="{E566CD3F-2CC6-45C3-B836-8B0AA66E81F0}" type="pres">
      <dgm:prSet presAssocID="{4C077E27-E0C9-4728-9754-86C10B4635C9}" presName="Accent" presStyleLbl="bgShp" presStyleIdx="1" presStyleCnt="6"/>
      <dgm:spPr/>
    </dgm:pt>
    <dgm:pt modelId="{75010E5E-03C9-491F-B5AE-41BF7A594137}" type="pres">
      <dgm:prSet presAssocID="{4C077E27-E0C9-4728-9754-86C10B4635C9}" presName="Child2" presStyleLbl="node1" presStyleIdx="1" presStyleCnt="6">
        <dgm:presLayoutVars>
          <dgm:chMax val="0"/>
          <dgm:chPref val="0"/>
          <dgm:bulletEnabled val="1"/>
        </dgm:presLayoutVars>
      </dgm:prSet>
      <dgm:spPr/>
    </dgm:pt>
    <dgm:pt modelId="{CFEF9F5B-3B7C-4313-88D6-2755BC59A9D6}" type="pres">
      <dgm:prSet presAssocID="{5FFB6CBC-1854-4611-85AC-B7E5EA1AA868}" presName="Accent3" presStyleCnt="0"/>
      <dgm:spPr/>
    </dgm:pt>
    <dgm:pt modelId="{5DAC2D41-5E2D-4419-AA2C-F692D30CFCCF}" type="pres">
      <dgm:prSet presAssocID="{5FFB6CBC-1854-4611-85AC-B7E5EA1AA868}" presName="Accent" presStyleLbl="bgShp" presStyleIdx="2" presStyleCnt="6"/>
      <dgm:spPr/>
    </dgm:pt>
    <dgm:pt modelId="{D7D51152-DA14-463E-AC90-2426E4EBC999}" type="pres">
      <dgm:prSet presAssocID="{5FFB6CBC-1854-4611-85AC-B7E5EA1AA868}" presName="Child3" presStyleLbl="node1" presStyleIdx="2" presStyleCnt="6">
        <dgm:presLayoutVars>
          <dgm:chMax val="0"/>
          <dgm:chPref val="0"/>
          <dgm:bulletEnabled val="1"/>
        </dgm:presLayoutVars>
      </dgm:prSet>
      <dgm:spPr/>
    </dgm:pt>
    <dgm:pt modelId="{8B73D157-821D-4269-8C02-6DD20BBDBE93}" type="pres">
      <dgm:prSet presAssocID="{F9FD6436-596C-4ED2-85D4-A7D37D8E9CD6}" presName="Accent4" presStyleCnt="0"/>
      <dgm:spPr/>
    </dgm:pt>
    <dgm:pt modelId="{9725AE22-7203-4FDA-88FF-03C357FDFAB3}" type="pres">
      <dgm:prSet presAssocID="{F9FD6436-596C-4ED2-85D4-A7D37D8E9CD6}" presName="Accent" presStyleLbl="bgShp" presStyleIdx="3" presStyleCnt="6"/>
      <dgm:spPr/>
    </dgm:pt>
    <dgm:pt modelId="{A60EA2C3-3A0A-49CF-A44F-869C34134DB8}" type="pres">
      <dgm:prSet presAssocID="{F9FD6436-596C-4ED2-85D4-A7D37D8E9CD6}" presName="Child4" presStyleLbl="node1" presStyleIdx="3" presStyleCnt="6">
        <dgm:presLayoutVars>
          <dgm:chMax val="0"/>
          <dgm:chPref val="0"/>
          <dgm:bulletEnabled val="1"/>
        </dgm:presLayoutVars>
      </dgm:prSet>
      <dgm:spPr/>
    </dgm:pt>
    <dgm:pt modelId="{9EBF7B60-CE96-406F-B222-99C86A2B834C}" type="pres">
      <dgm:prSet presAssocID="{39900A8D-2328-449D-AE59-F53F37970E55}" presName="Accent5" presStyleCnt="0"/>
      <dgm:spPr/>
    </dgm:pt>
    <dgm:pt modelId="{53D4DBAD-85D5-479A-864B-F8B02DCE437F}" type="pres">
      <dgm:prSet presAssocID="{39900A8D-2328-449D-AE59-F53F37970E55}" presName="Accent" presStyleLbl="bgShp" presStyleIdx="4" presStyleCnt="6"/>
      <dgm:spPr/>
    </dgm:pt>
    <dgm:pt modelId="{8972F80F-DD5A-4B69-9E26-615CD8029D98}" type="pres">
      <dgm:prSet presAssocID="{39900A8D-2328-449D-AE59-F53F37970E55}" presName="Child5" presStyleLbl="node1" presStyleIdx="4" presStyleCnt="6">
        <dgm:presLayoutVars>
          <dgm:chMax val="0"/>
          <dgm:chPref val="0"/>
          <dgm:bulletEnabled val="1"/>
        </dgm:presLayoutVars>
      </dgm:prSet>
      <dgm:spPr/>
    </dgm:pt>
    <dgm:pt modelId="{2423E25B-49BF-4109-92FC-5D6663BE3562}" type="pres">
      <dgm:prSet presAssocID="{FC6E83BE-7CD4-4638-9981-B21BCF8BA12E}" presName="Accent6" presStyleCnt="0"/>
      <dgm:spPr/>
    </dgm:pt>
    <dgm:pt modelId="{5F677A79-3DF9-48C6-AD13-3ABD4036DC22}" type="pres">
      <dgm:prSet presAssocID="{FC6E83BE-7CD4-4638-9981-B21BCF8BA12E}" presName="Accent" presStyleLbl="bgShp" presStyleIdx="5" presStyleCnt="6"/>
      <dgm:spPr/>
    </dgm:pt>
    <dgm:pt modelId="{6FA45790-39DD-49F3-A747-E1AF60829517}" type="pres">
      <dgm:prSet presAssocID="{FC6E83BE-7CD4-4638-9981-B21BCF8BA12E}" presName="Child6" presStyleLbl="node1" presStyleIdx="5" presStyleCnt="6">
        <dgm:presLayoutVars>
          <dgm:chMax val="0"/>
          <dgm:chPref val="0"/>
          <dgm:bulletEnabled val="1"/>
        </dgm:presLayoutVars>
      </dgm:prSet>
      <dgm:spPr/>
    </dgm:pt>
  </dgm:ptLst>
  <dgm:cxnLst>
    <dgm:cxn modelId="{839E500F-D37E-4CDF-9759-C6483680D5B6}" srcId="{9EE47750-4E89-4821-9AF9-BAC8D5C8CDFD}" destId="{1A1D4901-91E0-4AA8-BF66-F0B85B140771}" srcOrd="0" destOrd="0" parTransId="{D84D1D98-44E9-4933-8C79-81E7ED655B43}" sibTransId="{075D775B-552F-4EB4-AF06-7AD53368682B}"/>
    <dgm:cxn modelId="{BC346841-A473-4B24-AFAD-FED5C08903C1}" type="presOf" srcId="{F9FD6436-596C-4ED2-85D4-A7D37D8E9CD6}" destId="{A60EA2C3-3A0A-49CF-A44F-869C34134DB8}" srcOrd="0" destOrd="0" presId="urn:microsoft.com/office/officeart/2011/layout/HexagonRadial"/>
    <dgm:cxn modelId="{02A3AF48-8997-4EB5-9DFC-A0589AC009B5}" srcId="{1A1D4901-91E0-4AA8-BF66-F0B85B140771}" destId="{FC6E83BE-7CD4-4638-9981-B21BCF8BA12E}" srcOrd="5" destOrd="0" parTransId="{EEC61CC2-9499-42EB-B330-C173877D4805}" sibTransId="{33329770-9128-4D44-B63A-27522B16064E}"/>
    <dgm:cxn modelId="{51F87C6A-476F-4FCB-B006-A22C78571AA5}" type="presOf" srcId="{02F80357-703A-449C-818D-3E908FDBE7FB}" destId="{ABE63A4C-6241-434B-8323-B302CE2BC437}" srcOrd="0" destOrd="0" presId="urn:microsoft.com/office/officeart/2011/layout/HexagonRadial"/>
    <dgm:cxn modelId="{D7FC326D-31D0-497A-B586-6D735BAD19D2}" type="presOf" srcId="{39900A8D-2328-449D-AE59-F53F37970E55}" destId="{8972F80F-DD5A-4B69-9E26-615CD8029D98}" srcOrd="0" destOrd="0" presId="urn:microsoft.com/office/officeart/2011/layout/HexagonRadial"/>
    <dgm:cxn modelId="{7C9D7773-807F-4A8C-9054-9969AEF07442}" type="presOf" srcId="{FC6E83BE-7CD4-4638-9981-B21BCF8BA12E}" destId="{6FA45790-39DD-49F3-A747-E1AF60829517}" srcOrd="0" destOrd="0" presId="urn:microsoft.com/office/officeart/2011/layout/HexagonRadial"/>
    <dgm:cxn modelId="{AC5E7E54-1C5C-4729-98DA-378284B5429D}" type="presOf" srcId="{5FFB6CBC-1854-4611-85AC-B7E5EA1AA868}" destId="{D7D51152-DA14-463E-AC90-2426E4EBC999}" srcOrd="0" destOrd="0" presId="urn:microsoft.com/office/officeart/2011/layout/HexagonRadial"/>
    <dgm:cxn modelId="{63AAF29B-F792-4937-8170-E2614F9E58F4}" srcId="{1A1D4901-91E0-4AA8-BF66-F0B85B140771}" destId="{F9FD6436-596C-4ED2-85D4-A7D37D8E9CD6}" srcOrd="3" destOrd="0" parTransId="{C88DDB75-DB2F-4862-AE09-9D708BE73B8B}" sibTransId="{85F21959-AF25-4F8C-9E0F-3E7A57457A36}"/>
    <dgm:cxn modelId="{42B0AA9E-D2E5-4857-B46C-964E687BE9FA}" type="presOf" srcId="{9EE47750-4E89-4821-9AF9-BAC8D5C8CDFD}" destId="{6B99D7FF-2DD6-41F2-BBC1-A1040F249B08}" srcOrd="0" destOrd="0" presId="urn:microsoft.com/office/officeart/2011/layout/HexagonRadial"/>
    <dgm:cxn modelId="{C449619F-9900-40D2-BC24-CF6750900364}" srcId="{1A1D4901-91E0-4AA8-BF66-F0B85B140771}" destId="{02F80357-703A-449C-818D-3E908FDBE7FB}" srcOrd="0" destOrd="0" parTransId="{D9580234-5ACC-42D8-87C3-170D33A0B0BA}" sibTransId="{0E0B9F69-F16A-4066-ACE2-EDFF5398E8E3}"/>
    <dgm:cxn modelId="{375482C9-B33B-4D9F-8067-D31616CBC111}" srcId="{1A1D4901-91E0-4AA8-BF66-F0B85B140771}" destId="{4C077E27-E0C9-4728-9754-86C10B4635C9}" srcOrd="1" destOrd="0" parTransId="{D0B3686C-20BC-40CF-B6E0-E4E2C2A517A0}" sibTransId="{486987DC-F693-4D44-8B48-3B2D6B94A561}"/>
    <dgm:cxn modelId="{F9F919D5-3018-4F48-B32F-F31E1F18206A}" srcId="{1A1D4901-91E0-4AA8-BF66-F0B85B140771}" destId="{5FFB6CBC-1854-4611-85AC-B7E5EA1AA868}" srcOrd="2" destOrd="0" parTransId="{F9DC80DE-3579-4979-9EC6-78E271D98069}" sibTransId="{F6E5210D-F96B-4C83-BD33-D263DB55B747}"/>
    <dgm:cxn modelId="{975E79E0-8196-4EA1-B3CA-921CBCB38BA3}" srcId="{1A1D4901-91E0-4AA8-BF66-F0B85B140771}" destId="{39900A8D-2328-449D-AE59-F53F37970E55}" srcOrd="4" destOrd="0" parTransId="{C03930FC-B8B1-4466-A3E0-F268A8DBEAFC}" sibTransId="{65B28056-E70E-4CEA-991A-C7ECCF3EBEEA}"/>
    <dgm:cxn modelId="{51FDF0E7-685C-4731-8C6A-399E1E8DF603}" type="presOf" srcId="{4C077E27-E0C9-4728-9754-86C10B4635C9}" destId="{75010E5E-03C9-491F-B5AE-41BF7A594137}" srcOrd="0" destOrd="0" presId="urn:microsoft.com/office/officeart/2011/layout/HexagonRadial"/>
    <dgm:cxn modelId="{86FE1EF3-11D6-4BFD-8674-6F26FB0F59B8}" type="presOf" srcId="{1A1D4901-91E0-4AA8-BF66-F0B85B140771}" destId="{57028D08-9C48-4134-BA79-132B8342363C}" srcOrd="0" destOrd="0" presId="urn:microsoft.com/office/officeart/2011/layout/HexagonRadial"/>
    <dgm:cxn modelId="{69922D73-3FA9-4E58-BEBC-18979E6D04BF}" type="presParOf" srcId="{6B99D7FF-2DD6-41F2-BBC1-A1040F249B08}" destId="{57028D08-9C48-4134-BA79-132B8342363C}" srcOrd="0" destOrd="0" presId="urn:microsoft.com/office/officeart/2011/layout/HexagonRadial"/>
    <dgm:cxn modelId="{F0ED1972-66E2-43A0-A2DD-EBF53A9E8C55}" type="presParOf" srcId="{6B99D7FF-2DD6-41F2-BBC1-A1040F249B08}" destId="{95DF6E05-972C-47E7-9D4C-EA6D44A3908C}" srcOrd="1" destOrd="0" presId="urn:microsoft.com/office/officeart/2011/layout/HexagonRadial"/>
    <dgm:cxn modelId="{994AFBF0-7876-4205-99C1-1BCF7CB6DA3B}" type="presParOf" srcId="{95DF6E05-972C-47E7-9D4C-EA6D44A3908C}" destId="{6B5F0682-D143-4218-A425-7FEA9A5D05EB}" srcOrd="0" destOrd="0" presId="urn:microsoft.com/office/officeart/2011/layout/HexagonRadial"/>
    <dgm:cxn modelId="{6A52E44B-20E2-4FED-AE12-F0800D8CD7E7}" type="presParOf" srcId="{6B99D7FF-2DD6-41F2-BBC1-A1040F249B08}" destId="{ABE63A4C-6241-434B-8323-B302CE2BC437}" srcOrd="2" destOrd="0" presId="urn:microsoft.com/office/officeart/2011/layout/HexagonRadial"/>
    <dgm:cxn modelId="{64645C22-A26E-4276-A4AC-DE94FEBDE52A}" type="presParOf" srcId="{6B99D7FF-2DD6-41F2-BBC1-A1040F249B08}" destId="{679DDF39-BE24-450C-8289-EB52708AC9D7}" srcOrd="3" destOrd="0" presId="urn:microsoft.com/office/officeart/2011/layout/HexagonRadial"/>
    <dgm:cxn modelId="{006CEC8F-02CF-40D7-A1EF-4F0BFA5DE24B}" type="presParOf" srcId="{679DDF39-BE24-450C-8289-EB52708AC9D7}" destId="{E566CD3F-2CC6-45C3-B836-8B0AA66E81F0}" srcOrd="0" destOrd="0" presId="urn:microsoft.com/office/officeart/2011/layout/HexagonRadial"/>
    <dgm:cxn modelId="{027D3081-4161-4B6B-A950-1C100159174A}" type="presParOf" srcId="{6B99D7FF-2DD6-41F2-BBC1-A1040F249B08}" destId="{75010E5E-03C9-491F-B5AE-41BF7A594137}" srcOrd="4" destOrd="0" presId="urn:microsoft.com/office/officeart/2011/layout/HexagonRadial"/>
    <dgm:cxn modelId="{EDE9AB49-5E2D-486D-BC2D-301AFF63EEDF}" type="presParOf" srcId="{6B99D7FF-2DD6-41F2-BBC1-A1040F249B08}" destId="{CFEF9F5B-3B7C-4313-88D6-2755BC59A9D6}" srcOrd="5" destOrd="0" presId="urn:microsoft.com/office/officeart/2011/layout/HexagonRadial"/>
    <dgm:cxn modelId="{25894E04-6F17-4838-8767-0C3FE358A67A}" type="presParOf" srcId="{CFEF9F5B-3B7C-4313-88D6-2755BC59A9D6}" destId="{5DAC2D41-5E2D-4419-AA2C-F692D30CFCCF}" srcOrd="0" destOrd="0" presId="urn:microsoft.com/office/officeart/2011/layout/HexagonRadial"/>
    <dgm:cxn modelId="{D4858E71-E609-43A7-B44B-228D5D3FD852}" type="presParOf" srcId="{6B99D7FF-2DD6-41F2-BBC1-A1040F249B08}" destId="{D7D51152-DA14-463E-AC90-2426E4EBC999}" srcOrd="6" destOrd="0" presId="urn:microsoft.com/office/officeart/2011/layout/HexagonRadial"/>
    <dgm:cxn modelId="{2FB1727E-C9AF-4E65-A239-FC1FB9E8261B}" type="presParOf" srcId="{6B99D7FF-2DD6-41F2-BBC1-A1040F249B08}" destId="{8B73D157-821D-4269-8C02-6DD20BBDBE93}" srcOrd="7" destOrd="0" presId="urn:microsoft.com/office/officeart/2011/layout/HexagonRadial"/>
    <dgm:cxn modelId="{F09C28D2-DDE8-43E8-877D-893A25A87F07}" type="presParOf" srcId="{8B73D157-821D-4269-8C02-6DD20BBDBE93}" destId="{9725AE22-7203-4FDA-88FF-03C357FDFAB3}" srcOrd="0" destOrd="0" presId="urn:microsoft.com/office/officeart/2011/layout/HexagonRadial"/>
    <dgm:cxn modelId="{122D54CC-965A-4017-83F5-42EA59FD7942}" type="presParOf" srcId="{6B99D7FF-2DD6-41F2-BBC1-A1040F249B08}" destId="{A60EA2C3-3A0A-49CF-A44F-869C34134DB8}" srcOrd="8" destOrd="0" presId="urn:microsoft.com/office/officeart/2011/layout/HexagonRadial"/>
    <dgm:cxn modelId="{1A598E1D-64AB-4B78-95C0-3ACBAFA30579}" type="presParOf" srcId="{6B99D7FF-2DD6-41F2-BBC1-A1040F249B08}" destId="{9EBF7B60-CE96-406F-B222-99C86A2B834C}" srcOrd="9" destOrd="0" presId="urn:microsoft.com/office/officeart/2011/layout/HexagonRadial"/>
    <dgm:cxn modelId="{DBD12CCA-071A-433A-840A-C8ECEC44C7DE}" type="presParOf" srcId="{9EBF7B60-CE96-406F-B222-99C86A2B834C}" destId="{53D4DBAD-85D5-479A-864B-F8B02DCE437F}" srcOrd="0" destOrd="0" presId="urn:microsoft.com/office/officeart/2011/layout/HexagonRadial"/>
    <dgm:cxn modelId="{4DD351F2-65B9-459E-93FF-C049F4E27CF7}" type="presParOf" srcId="{6B99D7FF-2DD6-41F2-BBC1-A1040F249B08}" destId="{8972F80F-DD5A-4B69-9E26-615CD8029D98}" srcOrd="10" destOrd="0" presId="urn:microsoft.com/office/officeart/2011/layout/HexagonRadial"/>
    <dgm:cxn modelId="{D6F01A8E-7B7E-4DCF-8074-7AC46D527B6C}" type="presParOf" srcId="{6B99D7FF-2DD6-41F2-BBC1-A1040F249B08}" destId="{2423E25B-49BF-4109-92FC-5D6663BE3562}" srcOrd="11" destOrd="0" presId="urn:microsoft.com/office/officeart/2011/layout/HexagonRadial"/>
    <dgm:cxn modelId="{6ABBC67B-F8AF-4845-B289-98CE6B05BF0F}" type="presParOf" srcId="{2423E25B-49BF-4109-92FC-5D6663BE3562}" destId="{5F677A79-3DF9-48C6-AD13-3ABD4036DC22}" srcOrd="0" destOrd="0" presId="urn:microsoft.com/office/officeart/2011/layout/HexagonRadial"/>
    <dgm:cxn modelId="{86E9CDC3-FDE5-4E4C-9451-5CA446288596}" type="presParOf" srcId="{6B99D7FF-2DD6-41F2-BBC1-A1040F249B08}" destId="{6FA45790-39DD-49F3-A747-E1AF60829517}"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28D08-9C48-4134-BA79-132B8342363C}">
      <dsp:nvSpPr>
        <dsp:cNvPr id="0" name=""/>
        <dsp:cNvSpPr/>
      </dsp:nvSpPr>
      <dsp:spPr>
        <a:xfrm>
          <a:off x="3083405" y="1969461"/>
          <a:ext cx="2503271" cy="216543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CYP / family needs not being met;  interests not being satisfied</a:t>
          </a:r>
        </a:p>
      </dsp:txBody>
      <dsp:txXfrm>
        <a:off x="3498232" y="2328303"/>
        <a:ext cx="1673617" cy="1447747"/>
      </dsp:txXfrm>
    </dsp:sp>
    <dsp:sp modelId="{E566CD3F-2CC6-45C3-B836-8B0AA66E81F0}">
      <dsp:nvSpPr>
        <dsp:cNvPr id="0" name=""/>
        <dsp:cNvSpPr/>
      </dsp:nvSpPr>
      <dsp:spPr>
        <a:xfrm>
          <a:off x="4650934" y="933449"/>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E63A4C-6241-434B-8323-B302CE2BC437}">
      <dsp:nvSpPr>
        <dsp:cNvPr id="0" name=""/>
        <dsp:cNvSpPr/>
      </dsp:nvSpPr>
      <dsp:spPr>
        <a:xfrm>
          <a:off x="3313992" y="0"/>
          <a:ext cx="2051413" cy="1774713"/>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Poverty and other inequities</a:t>
          </a:r>
        </a:p>
      </dsp:txBody>
      <dsp:txXfrm>
        <a:off x="3653955" y="294108"/>
        <a:ext cx="1371487" cy="1186497"/>
      </dsp:txXfrm>
    </dsp:sp>
    <dsp:sp modelId="{5DAC2D41-5E2D-4419-AA2C-F692D30CFCCF}">
      <dsp:nvSpPr>
        <dsp:cNvPr id="0" name=""/>
        <dsp:cNvSpPr/>
      </dsp:nvSpPr>
      <dsp:spPr>
        <a:xfrm>
          <a:off x="5753211" y="2454806"/>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010E5E-03C9-491F-B5AE-41BF7A594137}">
      <dsp:nvSpPr>
        <dsp:cNvPr id="0" name=""/>
        <dsp:cNvSpPr/>
      </dsp:nvSpPr>
      <dsp:spPr>
        <a:xfrm>
          <a:off x="5195376" y="1091567"/>
          <a:ext cx="2051413" cy="1774713"/>
        </a:xfrm>
        <a:prstGeom prst="hexagon">
          <a:avLst>
            <a:gd name="adj" fmla="val 28570"/>
            <a:gd name="vf" fmla="val 115470"/>
          </a:avLst>
        </a:prstGeom>
        <a:solidFill>
          <a:schemeClr val="accent2">
            <a:hueOff val="2327155"/>
            <a:satOff val="-13908"/>
            <a:lumOff val="-2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Intergenerational beliefs and value systems (about education / attendance)</a:t>
          </a:r>
        </a:p>
      </dsp:txBody>
      <dsp:txXfrm>
        <a:off x="5535339" y="1385675"/>
        <a:ext cx="1371487" cy="1186497"/>
      </dsp:txXfrm>
    </dsp:sp>
    <dsp:sp modelId="{9725AE22-7203-4FDA-88FF-03C357FDFAB3}">
      <dsp:nvSpPr>
        <dsp:cNvPr id="0" name=""/>
        <dsp:cNvSpPr/>
      </dsp:nvSpPr>
      <dsp:spPr>
        <a:xfrm>
          <a:off x="4987498" y="4172133"/>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D51152-DA14-463E-AC90-2426E4EBC999}">
      <dsp:nvSpPr>
        <dsp:cNvPr id="0" name=""/>
        <dsp:cNvSpPr/>
      </dsp:nvSpPr>
      <dsp:spPr>
        <a:xfrm>
          <a:off x="5195376" y="3237462"/>
          <a:ext cx="2051413" cy="1774713"/>
        </a:xfrm>
        <a:prstGeom prst="hexagon">
          <a:avLst>
            <a:gd name="adj" fmla="val 28570"/>
            <a:gd name="vf" fmla="val 115470"/>
          </a:avLst>
        </a:prstGeom>
        <a:solidFill>
          <a:schemeClr val="accent2">
            <a:hueOff val="4654310"/>
            <a:satOff val="-27816"/>
            <a:lumOff val="-5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Parental ability to develop resilience in their child/ren</a:t>
          </a:r>
        </a:p>
      </dsp:txBody>
      <dsp:txXfrm>
        <a:off x="5535339" y="3531570"/>
        <a:ext cx="1371487" cy="1186497"/>
      </dsp:txXfrm>
    </dsp:sp>
    <dsp:sp modelId="{53D4DBAD-85D5-479A-864B-F8B02DCE437F}">
      <dsp:nvSpPr>
        <dsp:cNvPr id="0" name=""/>
        <dsp:cNvSpPr/>
      </dsp:nvSpPr>
      <dsp:spPr>
        <a:xfrm>
          <a:off x="3088063" y="4350398"/>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0EA2C3-3A0A-49CF-A44F-869C34134DB8}">
      <dsp:nvSpPr>
        <dsp:cNvPr id="0" name=""/>
        <dsp:cNvSpPr/>
      </dsp:nvSpPr>
      <dsp:spPr>
        <a:xfrm>
          <a:off x="3313992" y="4330251"/>
          <a:ext cx="2051413" cy="1774713"/>
        </a:xfrm>
        <a:prstGeom prst="hexagon">
          <a:avLst>
            <a:gd name="adj" fmla="val 28570"/>
            <a:gd name="vf" fmla="val 115470"/>
          </a:avLst>
        </a:prstGeom>
        <a:solidFill>
          <a:schemeClr val="accent2">
            <a:hueOff val="6981466"/>
            <a:satOff val="-41725"/>
            <a:lumOff val="-8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Lack of safety and care in the system</a:t>
          </a:r>
        </a:p>
      </dsp:txBody>
      <dsp:txXfrm>
        <a:off x="3653955" y="4624359"/>
        <a:ext cx="1371487" cy="1186497"/>
      </dsp:txXfrm>
    </dsp:sp>
    <dsp:sp modelId="{5F677A79-3DF9-48C6-AD13-3ABD4036DC22}">
      <dsp:nvSpPr>
        <dsp:cNvPr id="0" name=""/>
        <dsp:cNvSpPr/>
      </dsp:nvSpPr>
      <dsp:spPr>
        <a:xfrm>
          <a:off x="1967734" y="2829651"/>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2F80F-DD5A-4B69-9E26-615CD8029D98}">
      <dsp:nvSpPr>
        <dsp:cNvPr id="0" name=""/>
        <dsp:cNvSpPr/>
      </dsp:nvSpPr>
      <dsp:spPr>
        <a:xfrm>
          <a:off x="1423874" y="3238683"/>
          <a:ext cx="2051413" cy="1774713"/>
        </a:xfrm>
        <a:prstGeom prst="hexagon">
          <a:avLst>
            <a:gd name="adj" fmla="val 28570"/>
            <a:gd name="vf" fmla="val 115470"/>
          </a:avLst>
        </a:prstGeom>
        <a:solidFill>
          <a:schemeClr val="accent2">
            <a:hueOff val="9308621"/>
            <a:satOff val="-55633"/>
            <a:lumOff val="-11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Social contract between parents and schools ‘broken’ post-COVID</a:t>
          </a:r>
        </a:p>
      </dsp:txBody>
      <dsp:txXfrm>
        <a:off x="1763837" y="3532791"/>
        <a:ext cx="1371487" cy="1186497"/>
      </dsp:txXfrm>
    </dsp:sp>
    <dsp:sp modelId="{6FA45790-39DD-49F3-A747-E1AF60829517}">
      <dsp:nvSpPr>
        <dsp:cNvPr id="0" name=""/>
        <dsp:cNvSpPr/>
      </dsp:nvSpPr>
      <dsp:spPr>
        <a:xfrm>
          <a:off x="1423874" y="1089125"/>
          <a:ext cx="2051413" cy="1774713"/>
        </a:xfrm>
        <a:prstGeom prst="hexagon">
          <a:avLst>
            <a:gd name="adj" fmla="val 28570"/>
            <a:gd name="vf" fmla="val 115470"/>
          </a:avLst>
        </a:prstGeom>
        <a:solidFill>
          <a:schemeClr val="accent2">
            <a:hueOff val="11635776"/>
            <a:satOff val="-69541"/>
            <a:lumOff val="-1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Lack of access to education; demands in school (e.g., for equipment)</a:t>
          </a:r>
        </a:p>
      </dsp:txBody>
      <dsp:txXfrm>
        <a:off x="1763837" y="1383233"/>
        <a:ext cx="1371487" cy="11864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28D08-9C48-4134-BA79-132B8342363C}">
      <dsp:nvSpPr>
        <dsp:cNvPr id="0" name=""/>
        <dsp:cNvSpPr/>
      </dsp:nvSpPr>
      <dsp:spPr>
        <a:xfrm>
          <a:off x="3083405" y="1969461"/>
          <a:ext cx="2503271" cy="216543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Short-, medium and long-term consequences if a child / young person cannot attend well….</a:t>
          </a:r>
        </a:p>
      </dsp:txBody>
      <dsp:txXfrm>
        <a:off x="3498232" y="2328303"/>
        <a:ext cx="1673617" cy="1447747"/>
      </dsp:txXfrm>
    </dsp:sp>
    <dsp:sp modelId="{E566CD3F-2CC6-45C3-B836-8B0AA66E81F0}">
      <dsp:nvSpPr>
        <dsp:cNvPr id="0" name=""/>
        <dsp:cNvSpPr/>
      </dsp:nvSpPr>
      <dsp:spPr>
        <a:xfrm>
          <a:off x="4650934" y="933449"/>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E63A4C-6241-434B-8323-B302CE2BC437}">
      <dsp:nvSpPr>
        <dsp:cNvPr id="0" name=""/>
        <dsp:cNvSpPr/>
      </dsp:nvSpPr>
      <dsp:spPr>
        <a:xfrm>
          <a:off x="3313992" y="0"/>
          <a:ext cx="2051413" cy="1774713"/>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Risk of exploitation and lack of safety for CYP</a:t>
          </a:r>
        </a:p>
      </dsp:txBody>
      <dsp:txXfrm>
        <a:off x="3653955" y="294108"/>
        <a:ext cx="1371487" cy="1186497"/>
      </dsp:txXfrm>
    </dsp:sp>
    <dsp:sp modelId="{5DAC2D41-5E2D-4419-AA2C-F692D30CFCCF}">
      <dsp:nvSpPr>
        <dsp:cNvPr id="0" name=""/>
        <dsp:cNvSpPr/>
      </dsp:nvSpPr>
      <dsp:spPr>
        <a:xfrm>
          <a:off x="5753211" y="2454806"/>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010E5E-03C9-491F-B5AE-41BF7A594137}">
      <dsp:nvSpPr>
        <dsp:cNvPr id="0" name=""/>
        <dsp:cNvSpPr/>
      </dsp:nvSpPr>
      <dsp:spPr>
        <a:xfrm>
          <a:off x="5195376" y="1091567"/>
          <a:ext cx="2051413" cy="1774713"/>
        </a:xfrm>
        <a:prstGeom prst="hexagon">
          <a:avLst>
            <a:gd name="adj" fmla="val 28570"/>
            <a:gd name="vf" fmla="val 115470"/>
          </a:avLst>
        </a:prstGeom>
        <a:solidFill>
          <a:schemeClr val="accent2">
            <a:hueOff val="2327155"/>
            <a:satOff val="-13908"/>
            <a:lumOff val="-2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Educational outcomes could suffer</a:t>
          </a:r>
        </a:p>
      </dsp:txBody>
      <dsp:txXfrm>
        <a:off x="5535339" y="1385675"/>
        <a:ext cx="1371487" cy="1186497"/>
      </dsp:txXfrm>
    </dsp:sp>
    <dsp:sp modelId="{9725AE22-7203-4FDA-88FF-03C357FDFAB3}">
      <dsp:nvSpPr>
        <dsp:cNvPr id="0" name=""/>
        <dsp:cNvSpPr/>
      </dsp:nvSpPr>
      <dsp:spPr>
        <a:xfrm>
          <a:off x="4987498" y="4172133"/>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D51152-DA14-463E-AC90-2426E4EBC999}">
      <dsp:nvSpPr>
        <dsp:cNvPr id="0" name=""/>
        <dsp:cNvSpPr/>
      </dsp:nvSpPr>
      <dsp:spPr>
        <a:xfrm>
          <a:off x="5195376" y="3237462"/>
          <a:ext cx="2051413" cy="1774713"/>
        </a:xfrm>
        <a:prstGeom prst="hexagon">
          <a:avLst>
            <a:gd name="adj" fmla="val 28570"/>
            <a:gd name="vf" fmla="val 115470"/>
          </a:avLst>
        </a:prstGeom>
        <a:solidFill>
          <a:schemeClr val="accent2">
            <a:hueOff val="4654310"/>
            <a:satOff val="-27816"/>
            <a:lumOff val="-5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Social isolation / negative health and wellbeing</a:t>
          </a:r>
        </a:p>
      </dsp:txBody>
      <dsp:txXfrm>
        <a:off x="5535339" y="3531570"/>
        <a:ext cx="1371487" cy="1186497"/>
      </dsp:txXfrm>
    </dsp:sp>
    <dsp:sp modelId="{53D4DBAD-85D5-479A-864B-F8B02DCE437F}">
      <dsp:nvSpPr>
        <dsp:cNvPr id="0" name=""/>
        <dsp:cNvSpPr/>
      </dsp:nvSpPr>
      <dsp:spPr>
        <a:xfrm>
          <a:off x="3088063" y="4350398"/>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0EA2C3-3A0A-49CF-A44F-869C34134DB8}">
      <dsp:nvSpPr>
        <dsp:cNvPr id="0" name=""/>
        <dsp:cNvSpPr/>
      </dsp:nvSpPr>
      <dsp:spPr>
        <a:xfrm>
          <a:off x="3313992" y="4330251"/>
          <a:ext cx="2051413" cy="1774713"/>
        </a:xfrm>
        <a:prstGeom prst="hexagon">
          <a:avLst>
            <a:gd name="adj" fmla="val 28570"/>
            <a:gd name="vf" fmla="val 115470"/>
          </a:avLst>
        </a:prstGeom>
        <a:solidFill>
          <a:schemeClr val="accent2">
            <a:hueOff val="6981466"/>
            <a:satOff val="-41725"/>
            <a:lumOff val="-8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Impact on parents if CYP needs not being met</a:t>
          </a:r>
        </a:p>
      </dsp:txBody>
      <dsp:txXfrm>
        <a:off x="3653955" y="4624359"/>
        <a:ext cx="1371487" cy="1186497"/>
      </dsp:txXfrm>
    </dsp:sp>
    <dsp:sp modelId="{5F677A79-3DF9-48C6-AD13-3ABD4036DC22}">
      <dsp:nvSpPr>
        <dsp:cNvPr id="0" name=""/>
        <dsp:cNvSpPr/>
      </dsp:nvSpPr>
      <dsp:spPr>
        <a:xfrm>
          <a:off x="1967734" y="2829651"/>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2F80F-DD5A-4B69-9E26-615CD8029D98}">
      <dsp:nvSpPr>
        <dsp:cNvPr id="0" name=""/>
        <dsp:cNvSpPr/>
      </dsp:nvSpPr>
      <dsp:spPr>
        <a:xfrm>
          <a:off x="1423874" y="3238683"/>
          <a:ext cx="2051413" cy="1774713"/>
        </a:xfrm>
        <a:prstGeom prst="hexagon">
          <a:avLst>
            <a:gd name="adj" fmla="val 28570"/>
            <a:gd name="vf" fmla="val 115470"/>
          </a:avLst>
        </a:prstGeom>
        <a:solidFill>
          <a:schemeClr val="accent2">
            <a:hueOff val="9308621"/>
            <a:satOff val="-55633"/>
            <a:lumOff val="-11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School staff feeling extra burden</a:t>
          </a:r>
        </a:p>
      </dsp:txBody>
      <dsp:txXfrm>
        <a:off x="1763837" y="3532791"/>
        <a:ext cx="1371487" cy="1186497"/>
      </dsp:txXfrm>
    </dsp:sp>
    <dsp:sp modelId="{6FA45790-39DD-49F3-A747-E1AF60829517}">
      <dsp:nvSpPr>
        <dsp:cNvPr id="0" name=""/>
        <dsp:cNvSpPr/>
      </dsp:nvSpPr>
      <dsp:spPr>
        <a:xfrm>
          <a:off x="1423874" y="1089125"/>
          <a:ext cx="2051413" cy="1774713"/>
        </a:xfrm>
        <a:prstGeom prst="hexagon">
          <a:avLst>
            <a:gd name="adj" fmla="val 28570"/>
            <a:gd name="vf" fmla="val 115470"/>
          </a:avLst>
        </a:prstGeom>
        <a:solidFill>
          <a:schemeClr val="accent2">
            <a:hueOff val="11635776"/>
            <a:satOff val="-69541"/>
            <a:lumOff val="-1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Longer term economic impacts (missed life chances / potential unrealised)</a:t>
          </a:r>
        </a:p>
      </dsp:txBody>
      <dsp:txXfrm>
        <a:off x="1763837" y="1383233"/>
        <a:ext cx="1371487" cy="11864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1E654-2BB4-4542-87CB-B0A26D90CD14}">
      <dsp:nvSpPr>
        <dsp:cNvPr id="0" name=""/>
        <dsp:cNvSpPr/>
      </dsp:nvSpPr>
      <dsp:spPr>
        <a:xfrm rot="5400000">
          <a:off x="3506806"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Children and young people</a:t>
          </a:r>
        </a:p>
      </dsp:txBody>
      <dsp:txXfrm rot="-5400000">
        <a:off x="3909687" y="313106"/>
        <a:ext cx="1202866" cy="1382606"/>
      </dsp:txXfrm>
    </dsp:sp>
    <dsp:sp modelId="{AAEC46C6-A771-4293-9CB2-FB4421DEACAC}">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t>…especially SEND and the most vulnerable children in the Borough – ‘those without an advocate’</a:t>
          </a:r>
        </a:p>
      </dsp:txBody>
      <dsp:txXfrm>
        <a:off x="5437901" y="401821"/>
        <a:ext cx="2241629" cy="1205177"/>
      </dsp:txXfrm>
    </dsp:sp>
    <dsp:sp modelId="{2EFD5493-85B1-4A8F-9521-232D2F93D18D}">
      <dsp:nvSpPr>
        <dsp:cNvPr id="0" name=""/>
        <dsp:cNvSpPr/>
      </dsp:nvSpPr>
      <dsp:spPr>
        <a:xfrm rot="5400000">
          <a:off x="1619499"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GB" sz="1200" kern="1200" dirty="0"/>
            <a:t>SEND</a:t>
          </a:r>
        </a:p>
        <a:p>
          <a:pPr marL="0" lvl="0" indent="0" algn="ctr" defTabSz="533400">
            <a:lnSpc>
              <a:spcPct val="90000"/>
            </a:lnSpc>
            <a:spcBef>
              <a:spcPct val="0"/>
            </a:spcBef>
            <a:spcAft>
              <a:spcPct val="35000"/>
            </a:spcAft>
            <a:buNone/>
          </a:pPr>
          <a:r>
            <a:rPr lang="en-GB" sz="1200" kern="1200" dirty="0"/>
            <a:t>At risk of exploitation</a:t>
          </a:r>
        </a:p>
        <a:p>
          <a:pPr marL="0" lvl="0" indent="0" algn="ctr" defTabSz="533400">
            <a:lnSpc>
              <a:spcPct val="90000"/>
            </a:lnSpc>
            <a:spcBef>
              <a:spcPct val="0"/>
            </a:spcBef>
            <a:spcAft>
              <a:spcPct val="35000"/>
            </a:spcAft>
            <a:buNone/>
          </a:pPr>
          <a:r>
            <a:rPr lang="en-GB" sz="1200" kern="1200" dirty="0"/>
            <a:t>Siblings and peer groups</a:t>
          </a:r>
        </a:p>
        <a:p>
          <a:pPr marL="0" lvl="0" indent="0" algn="ctr" defTabSz="533400">
            <a:lnSpc>
              <a:spcPct val="90000"/>
            </a:lnSpc>
            <a:spcBef>
              <a:spcPct val="0"/>
            </a:spcBef>
            <a:spcAft>
              <a:spcPct val="35000"/>
            </a:spcAft>
            <a:buNone/>
          </a:pPr>
          <a:r>
            <a:rPr lang="en-GB" sz="1200" kern="1200" dirty="0"/>
            <a:t>Those moving out of the area</a:t>
          </a:r>
        </a:p>
      </dsp:txBody>
      <dsp:txXfrm rot="-5400000">
        <a:off x="2022380" y="313106"/>
        <a:ext cx="1202866" cy="1382606"/>
      </dsp:txXfrm>
    </dsp:sp>
    <dsp:sp modelId="{45132117-2EC5-457A-A809-CE5627E3C273}">
      <dsp:nvSpPr>
        <dsp:cNvPr id="0" name=""/>
        <dsp:cNvSpPr/>
      </dsp:nvSpPr>
      <dsp:spPr>
        <a:xfrm rot="5400000">
          <a:off x="2559537"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Families (of children not attending well)</a:t>
          </a:r>
        </a:p>
      </dsp:txBody>
      <dsp:txXfrm rot="-5400000">
        <a:off x="2962418" y="2018030"/>
        <a:ext cx="1202866" cy="1382606"/>
      </dsp:txXfrm>
    </dsp:sp>
    <dsp:sp modelId="{27BA90D6-B3CE-4401-BB2F-3BE90C6A1AEB}">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r" defTabSz="622300">
            <a:lnSpc>
              <a:spcPct val="90000"/>
            </a:lnSpc>
            <a:spcBef>
              <a:spcPct val="0"/>
            </a:spcBef>
            <a:spcAft>
              <a:spcPct val="35000"/>
            </a:spcAft>
            <a:buNone/>
          </a:pPr>
          <a:r>
            <a:rPr lang="en-GB" sz="1400" kern="1200" dirty="0"/>
            <a:t>…‘Hard to reach’ families and those parents with previous trauma or negative experiences of education</a:t>
          </a:r>
        </a:p>
      </dsp:txBody>
      <dsp:txXfrm>
        <a:off x="448468" y="2106744"/>
        <a:ext cx="2169318" cy="1205177"/>
      </dsp:txXfrm>
    </dsp:sp>
    <dsp:sp modelId="{693F6904-07DA-455D-A3A9-AFED9391E77E}">
      <dsp:nvSpPr>
        <dsp:cNvPr id="0" name=""/>
        <dsp:cNvSpPr/>
      </dsp:nvSpPr>
      <dsp:spPr>
        <a:xfrm rot="5400000">
          <a:off x="4446844"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GB" sz="1100" kern="1200" dirty="0"/>
            <a:t>Parents not able to go to work</a:t>
          </a:r>
        </a:p>
        <a:p>
          <a:pPr marL="0" lvl="0" indent="0" algn="ctr" defTabSz="488950">
            <a:lnSpc>
              <a:spcPct val="90000"/>
            </a:lnSpc>
            <a:spcBef>
              <a:spcPct val="0"/>
            </a:spcBef>
            <a:spcAft>
              <a:spcPct val="35000"/>
            </a:spcAft>
            <a:buNone/>
          </a:pPr>
          <a:r>
            <a:rPr lang="en-GB" sz="1100" kern="1200" dirty="0"/>
            <a:t>Parents with particular attitudes / behaviours in relation to their child/ren’s needs and circumstance</a:t>
          </a:r>
        </a:p>
      </dsp:txBody>
      <dsp:txXfrm rot="-5400000">
        <a:off x="4849725" y="2018030"/>
        <a:ext cx="1202866" cy="1382606"/>
      </dsp:txXfrm>
    </dsp:sp>
    <dsp:sp modelId="{BA0615A8-D404-443C-9D6F-EE5A519A8410}">
      <dsp:nvSpPr>
        <dsp:cNvPr id="0" name=""/>
        <dsp:cNvSpPr/>
      </dsp:nvSpPr>
      <dsp:spPr>
        <a:xfrm rot="5400000">
          <a:off x="3506806"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Schools</a:t>
          </a:r>
        </a:p>
      </dsp:txBody>
      <dsp:txXfrm rot="-5400000">
        <a:off x="3909687" y="3722953"/>
        <a:ext cx="1202866" cy="1382606"/>
      </dsp:txXfrm>
    </dsp:sp>
    <dsp:sp modelId="{047C2784-83ED-4FD9-B071-5E20FA55B562}">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t>Higher/lower                excluding schools          affected differently?</a:t>
          </a:r>
        </a:p>
      </dsp:txBody>
      <dsp:txXfrm>
        <a:off x="5437901" y="3811668"/>
        <a:ext cx="2241629" cy="1205177"/>
      </dsp:txXfrm>
    </dsp:sp>
    <dsp:sp modelId="{6454721D-92A4-4A29-AA38-7048FDCDB3E4}">
      <dsp:nvSpPr>
        <dsp:cNvPr id="0" name=""/>
        <dsp:cNvSpPr/>
      </dsp:nvSpPr>
      <dsp:spPr>
        <a:xfrm rot="5400000">
          <a:off x="1619499"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GB" sz="1700" kern="1200" dirty="0"/>
            <a:t>All schools affected with ‘cliff edges’ at key transition moments</a:t>
          </a:r>
        </a:p>
      </dsp:txBody>
      <dsp:txXfrm rot="-5400000">
        <a:off x="2022380" y="3722953"/>
        <a:ext cx="1202866" cy="13826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28D08-9C48-4134-BA79-132B8342363C}">
      <dsp:nvSpPr>
        <dsp:cNvPr id="0" name=""/>
        <dsp:cNvSpPr/>
      </dsp:nvSpPr>
      <dsp:spPr>
        <a:xfrm>
          <a:off x="3083405" y="1969461"/>
          <a:ext cx="2503271" cy="216543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Multi-agency partners working with children and families in Redcar &amp; Cleveland</a:t>
          </a:r>
        </a:p>
        <a:p>
          <a:pPr marL="0" lvl="0" indent="0" algn="ctr" defTabSz="466725">
            <a:lnSpc>
              <a:spcPct val="90000"/>
            </a:lnSpc>
            <a:spcBef>
              <a:spcPct val="0"/>
            </a:spcBef>
            <a:spcAft>
              <a:spcPct val="35000"/>
            </a:spcAft>
            <a:buNone/>
          </a:pPr>
          <a:endParaRPr lang="en-GB" sz="1050" kern="1200" dirty="0"/>
        </a:p>
        <a:p>
          <a:pPr marL="0" lvl="0" indent="0" algn="ctr" defTabSz="466725">
            <a:lnSpc>
              <a:spcPct val="90000"/>
            </a:lnSpc>
            <a:spcBef>
              <a:spcPct val="0"/>
            </a:spcBef>
            <a:spcAft>
              <a:spcPct val="35000"/>
            </a:spcAft>
            <a:buNone/>
          </a:pPr>
          <a:r>
            <a:rPr lang="en-GB" sz="1050" kern="1200" dirty="0"/>
            <a:t>Education, Inclusion, Attendance, Welfare, CME, CiN, LAC, CP, Social Care, Virtual School, Police, Youth Justice, Probation, safeguarding partners, Early Help, Family Hubs, Youth Services</a:t>
          </a:r>
        </a:p>
      </dsp:txBody>
      <dsp:txXfrm>
        <a:off x="3498232" y="2328303"/>
        <a:ext cx="1673617" cy="1447747"/>
      </dsp:txXfrm>
    </dsp:sp>
    <dsp:sp modelId="{E566CD3F-2CC6-45C3-B836-8B0AA66E81F0}">
      <dsp:nvSpPr>
        <dsp:cNvPr id="0" name=""/>
        <dsp:cNvSpPr/>
      </dsp:nvSpPr>
      <dsp:spPr>
        <a:xfrm>
          <a:off x="4650934" y="933449"/>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E63A4C-6241-434B-8323-B302CE2BC437}">
      <dsp:nvSpPr>
        <dsp:cNvPr id="0" name=""/>
        <dsp:cNvSpPr/>
      </dsp:nvSpPr>
      <dsp:spPr>
        <a:xfrm>
          <a:off x="3313992" y="0"/>
          <a:ext cx="2051413" cy="1774713"/>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Gillian Keegan, </a:t>
          </a:r>
          <a:r>
            <a:rPr lang="en-GB" sz="1050" b="0" i="0" kern="1200" dirty="0">
              <a:solidFill>
                <a:schemeClr val="tx1"/>
              </a:solidFill>
              <a:effectLst/>
              <a:latin typeface="+mn-lt"/>
              <a:ea typeface="+mn-ea"/>
              <a:cs typeface="+mn-cs"/>
            </a:rPr>
            <a:t>Secretary of State for Education of the UK.  HMG . DfE. National Inquiry Education Select Committee.</a:t>
          </a:r>
        </a:p>
        <a:p>
          <a:pPr marL="0" lvl="0" indent="0" algn="ctr" defTabSz="466725">
            <a:lnSpc>
              <a:spcPct val="90000"/>
            </a:lnSpc>
            <a:spcBef>
              <a:spcPct val="0"/>
            </a:spcBef>
            <a:spcAft>
              <a:spcPct val="35000"/>
            </a:spcAft>
            <a:buNone/>
          </a:pPr>
          <a:r>
            <a:rPr lang="en-GB" sz="1050" b="0" i="0" kern="1200" dirty="0">
              <a:solidFill>
                <a:schemeClr val="tx1"/>
              </a:solidFill>
              <a:effectLst/>
              <a:latin typeface="+mn-lt"/>
              <a:ea typeface="+mn-ea"/>
              <a:cs typeface="+mn-cs"/>
            </a:rPr>
            <a:t>APPG? Cross-sector?</a:t>
          </a:r>
          <a:endParaRPr lang="en-GB" sz="1050" kern="1200" dirty="0"/>
        </a:p>
      </dsp:txBody>
      <dsp:txXfrm>
        <a:off x="3653955" y="294108"/>
        <a:ext cx="1371487" cy="1186497"/>
      </dsp:txXfrm>
    </dsp:sp>
    <dsp:sp modelId="{5DAC2D41-5E2D-4419-AA2C-F692D30CFCCF}">
      <dsp:nvSpPr>
        <dsp:cNvPr id="0" name=""/>
        <dsp:cNvSpPr/>
      </dsp:nvSpPr>
      <dsp:spPr>
        <a:xfrm>
          <a:off x="5753211" y="2454806"/>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010E5E-03C9-491F-B5AE-41BF7A594137}">
      <dsp:nvSpPr>
        <dsp:cNvPr id="0" name=""/>
        <dsp:cNvSpPr/>
      </dsp:nvSpPr>
      <dsp:spPr>
        <a:xfrm>
          <a:off x="5195376" y="1091567"/>
          <a:ext cx="2051413" cy="1774713"/>
        </a:xfrm>
        <a:prstGeom prst="hexagon">
          <a:avLst>
            <a:gd name="adj" fmla="val 28570"/>
            <a:gd name="vf" fmla="val 115470"/>
          </a:avLst>
        </a:prstGeom>
        <a:solidFill>
          <a:schemeClr val="accent2">
            <a:hueOff val="2327155"/>
            <a:satOff val="-13908"/>
            <a:lumOff val="-2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Schools, MATs, Colleges, Alternative Provision, other settings – residential children’s homes</a:t>
          </a:r>
        </a:p>
        <a:p>
          <a:pPr marL="0" lvl="0" indent="0" algn="ctr" defTabSz="466725">
            <a:lnSpc>
              <a:spcPct val="90000"/>
            </a:lnSpc>
            <a:spcBef>
              <a:spcPct val="0"/>
            </a:spcBef>
            <a:spcAft>
              <a:spcPct val="35000"/>
            </a:spcAft>
            <a:buNone/>
          </a:pPr>
          <a:r>
            <a:rPr lang="en-GB" sz="1050" kern="1200" dirty="0"/>
            <a:t>Governors / Trustees?</a:t>
          </a:r>
        </a:p>
        <a:p>
          <a:pPr marL="0" lvl="0" indent="0" algn="ctr" defTabSz="466725">
            <a:lnSpc>
              <a:spcPct val="90000"/>
            </a:lnSpc>
            <a:spcBef>
              <a:spcPct val="0"/>
            </a:spcBef>
            <a:spcAft>
              <a:spcPct val="35000"/>
            </a:spcAft>
            <a:buNone/>
          </a:pPr>
          <a:r>
            <a:rPr lang="en-GB" sz="1050" kern="1200" dirty="0"/>
            <a:t>The R&amp;C School Attendance Network</a:t>
          </a:r>
        </a:p>
        <a:p>
          <a:pPr marL="0" lvl="0" indent="0" algn="ctr" defTabSz="466725">
            <a:lnSpc>
              <a:spcPct val="90000"/>
            </a:lnSpc>
            <a:spcBef>
              <a:spcPct val="0"/>
            </a:spcBef>
            <a:spcAft>
              <a:spcPct val="35000"/>
            </a:spcAft>
            <a:buNone/>
          </a:pPr>
          <a:r>
            <a:rPr lang="en-GB" sz="1050" kern="1200" dirty="0"/>
            <a:t>EHE children?</a:t>
          </a:r>
        </a:p>
        <a:p>
          <a:pPr marL="0" lvl="0" indent="0" algn="ctr" defTabSz="466725">
            <a:lnSpc>
              <a:spcPct val="90000"/>
            </a:lnSpc>
            <a:spcBef>
              <a:spcPct val="0"/>
            </a:spcBef>
            <a:spcAft>
              <a:spcPct val="35000"/>
            </a:spcAft>
            <a:buNone/>
          </a:pPr>
          <a:r>
            <a:rPr lang="en-GB" sz="1050" kern="1200" dirty="0"/>
            <a:t>Missing children?</a:t>
          </a:r>
        </a:p>
      </dsp:txBody>
      <dsp:txXfrm>
        <a:off x="5535339" y="1385675"/>
        <a:ext cx="1371487" cy="1186497"/>
      </dsp:txXfrm>
    </dsp:sp>
    <dsp:sp modelId="{9725AE22-7203-4FDA-88FF-03C357FDFAB3}">
      <dsp:nvSpPr>
        <dsp:cNvPr id="0" name=""/>
        <dsp:cNvSpPr/>
      </dsp:nvSpPr>
      <dsp:spPr>
        <a:xfrm>
          <a:off x="4987498" y="4172133"/>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D51152-DA14-463E-AC90-2426E4EBC999}">
      <dsp:nvSpPr>
        <dsp:cNvPr id="0" name=""/>
        <dsp:cNvSpPr/>
      </dsp:nvSpPr>
      <dsp:spPr>
        <a:xfrm>
          <a:off x="5195376" y="3237462"/>
          <a:ext cx="2051413" cy="1774713"/>
        </a:xfrm>
        <a:prstGeom prst="hexagon">
          <a:avLst>
            <a:gd name="adj" fmla="val 28570"/>
            <a:gd name="vf" fmla="val 115470"/>
          </a:avLst>
        </a:prstGeom>
        <a:solidFill>
          <a:schemeClr val="accent2">
            <a:hueOff val="4654310"/>
            <a:satOff val="-27816"/>
            <a:lumOff val="-5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The voluntary and community sector</a:t>
          </a:r>
        </a:p>
        <a:p>
          <a:pPr marL="0" lvl="0" indent="0" algn="ctr" defTabSz="466725">
            <a:lnSpc>
              <a:spcPct val="90000"/>
            </a:lnSpc>
            <a:spcBef>
              <a:spcPct val="0"/>
            </a:spcBef>
            <a:spcAft>
              <a:spcPct val="35000"/>
            </a:spcAft>
            <a:buNone/>
          </a:pPr>
          <a:r>
            <a:rPr lang="en-GB" sz="1050" kern="1200" dirty="0"/>
            <a:t>Communities</a:t>
          </a:r>
        </a:p>
      </dsp:txBody>
      <dsp:txXfrm>
        <a:off x="5535339" y="3531570"/>
        <a:ext cx="1371487" cy="1186497"/>
      </dsp:txXfrm>
    </dsp:sp>
    <dsp:sp modelId="{53D4DBAD-85D5-479A-864B-F8B02DCE437F}">
      <dsp:nvSpPr>
        <dsp:cNvPr id="0" name=""/>
        <dsp:cNvSpPr/>
      </dsp:nvSpPr>
      <dsp:spPr>
        <a:xfrm>
          <a:off x="3088063" y="4350398"/>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0EA2C3-3A0A-49CF-A44F-869C34134DB8}">
      <dsp:nvSpPr>
        <dsp:cNvPr id="0" name=""/>
        <dsp:cNvSpPr/>
      </dsp:nvSpPr>
      <dsp:spPr>
        <a:xfrm>
          <a:off x="3313992" y="4330251"/>
          <a:ext cx="2051413" cy="1774713"/>
        </a:xfrm>
        <a:prstGeom prst="hexagon">
          <a:avLst>
            <a:gd name="adj" fmla="val 28570"/>
            <a:gd name="vf" fmla="val 115470"/>
          </a:avLst>
        </a:prstGeom>
        <a:solidFill>
          <a:schemeClr val="accent2">
            <a:hueOff val="6981466"/>
            <a:satOff val="-41725"/>
            <a:lumOff val="-8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Health Partners (e.g. CAMHS, GPs, nurses visiting schools and homes, other?)</a:t>
          </a:r>
        </a:p>
      </dsp:txBody>
      <dsp:txXfrm>
        <a:off x="3653955" y="4624359"/>
        <a:ext cx="1371487" cy="1186497"/>
      </dsp:txXfrm>
    </dsp:sp>
    <dsp:sp modelId="{5F677A79-3DF9-48C6-AD13-3ABD4036DC22}">
      <dsp:nvSpPr>
        <dsp:cNvPr id="0" name=""/>
        <dsp:cNvSpPr/>
      </dsp:nvSpPr>
      <dsp:spPr>
        <a:xfrm>
          <a:off x="1967734" y="2829651"/>
          <a:ext cx="944476" cy="81379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2F80F-DD5A-4B69-9E26-615CD8029D98}">
      <dsp:nvSpPr>
        <dsp:cNvPr id="0" name=""/>
        <dsp:cNvSpPr/>
      </dsp:nvSpPr>
      <dsp:spPr>
        <a:xfrm>
          <a:off x="1423874" y="3238683"/>
          <a:ext cx="2051413" cy="1774713"/>
        </a:xfrm>
        <a:prstGeom prst="hexagon">
          <a:avLst>
            <a:gd name="adj" fmla="val 28570"/>
            <a:gd name="vf" fmla="val 115470"/>
          </a:avLst>
        </a:prstGeom>
        <a:solidFill>
          <a:schemeClr val="accent2">
            <a:hueOff val="9308621"/>
            <a:satOff val="-55633"/>
            <a:lumOff val="-11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National: The Children’s Commissioner</a:t>
          </a:r>
        </a:p>
        <a:p>
          <a:pPr marL="0" lvl="0" indent="0" algn="ctr" defTabSz="466725">
            <a:lnSpc>
              <a:spcPct val="90000"/>
            </a:lnSpc>
            <a:spcBef>
              <a:spcPct val="0"/>
            </a:spcBef>
            <a:spcAft>
              <a:spcPct val="35000"/>
            </a:spcAft>
            <a:buNone/>
          </a:pPr>
          <a:endParaRPr lang="en-GB" sz="1050" kern="1200" dirty="0"/>
        </a:p>
        <a:p>
          <a:pPr marL="0" lvl="0" indent="0" algn="ctr" defTabSz="466725">
            <a:lnSpc>
              <a:spcPct val="90000"/>
            </a:lnSpc>
            <a:spcBef>
              <a:spcPct val="0"/>
            </a:spcBef>
            <a:spcAft>
              <a:spcPct val="35000"/>
            </a:spcAft>
            <a:buNone/>
          </a:pPr>
          <a:r>
            <a:rPr lang="en-GB" sz="1050" kern="1200" dirty="0"/>
            <a:t>Local: Children’s and Family Services – multi-agency professionals: </a:t>
          </a:r>
        </a:p>
        <a:p>
          <a:pPr marL="0" lvl="0" indent="0" algn="ctr" defTabSz="466725">
            <a:lnSpc>
              <a:spcPct val="90000"/>
            </a:lnSpc>
            <a:spcBef>
              <a:spcPct val="0"/>
            </a:spcBef>
            <a:spcAft>
              <a:spcPct val="35000"/>
            </a:spcAft>
            <a:buNone/>
          </a:pPr>
          <a:endParaRPr lang="en-GB" sz="1050" kern="1200" dirty="0"/>
        </a:p>
      </dsp:txBody>
      <dsp:txXfrm>
        <a:off x="1763837" y="3532791"/>
        <a:ext cx="1371487" cy="1186497"/>
      </dsp:txXfrm>
    </dsp:sp>
    <dsp:sp modelId="{6FA45790-39DD-49F3-A747-E1AF60829517}">
      <dsp:nvSpPr>
        <dsp:cNvPr id="0" name=""/>
        <dsp:cNvSpPr/>
      </dsp:nvSpPr>
      <dsp:spPr>
        <a:xfrm>
          <a:off x="1423874" y="1089125"/>
          <a:ext cx="2051413" cy="1774713"/>
        </a:xfrm>
        <a:prstGeom prst="hexagon">
          <a:avLst>
            <a:gd name="adj" fmla="val 28570"/>
            <a:gd name="vf" fmla="val 115470"/>
          </a:avLst>
        </a:prstGeom>
        <a:solidFill>
          <a:schemeClr val="accent2">
            <a:hueOff val="11635776"/>
            <a:satOff val="-69541"/>
            <a:lumOff val="-1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Attendance Action Alliance (National)</a:t>
          </a:r>
        </a:p>
        <a:p>
          <a:pPr marL="0" lvl="0" indent="0" algn="ctr" defTabSz="466725">
            <a:lnSpc>
              <a:spcPct val="90000"/>
            </a:lnSpc>
            <a:spcBef>
              <a:spcPct val="0"/>
            </a:spcBef>
            <a:spcAft>
              <a:spcPct val="35000"/>
            </a:spcAft>
            <a:buNone/>
          </a:pPr>
          <a:endParaRPr lang="en-GB" sz="1050" kern="1200" dirty="0"/>
        </a:p>
        <a:p>
          <a:pPr marL="0" lvl="0" indent="0" algn="ctr" defTabSz="466725">
            <a:lnSpc>
              <a:spcPct val="90000"/>
            </a:lnSpc>
            <a:spcBef>
              <a:spcPct val="0"/>
            </a:spcBef>
            <a:spcAft>
              <a:spcPct val="35000"/>
            </a:spcAft>
            <a:buNone/>
          </a:pPr>
          <a:r>
            <a:rPr lang="en-GB" sz="1050" kern="1200" dirty="0"/>
            <a:t>Local? Tees Valley Attendance Alliance</a:t>
          </a:r>
        </a:p>
        <a:p>
          <a:pPr marL="0" lvl="0" indent="0" algn="ctr" defTabSz="466725">
            <a:lnSpc>
              <a:spcPct val="90000"/>
            </a:lnSpc>
            <a:spcBef>
              <a:spcPct val="0"/>
            </a:spcBef>
            <a:spcAft>
              <a:spcPct val="35000"/>
            </a:spcAft>
            <a:buNone/>
          </a:pPr>
          <a:endParaRPr lang="en-GB" sz="1050" kern="1200" dirty="0"/>
        </a:p>
        <a:p>
          <a:pPr marL="0" lvl="0" indent="0" algn="ctr" defTabSz="466725">
            <a:lnSpc>
              <a:spcPct val="90000"/>
            </a:lnSpc>
            <a:spcBef>
              <a:spcPct val="0"/>
            </a:spcBef>
            <a:spcAft>
              <a:spcPct val="35000"/>
            </a:spcAft>
            <a:buNone/>
          </a:pPr>
          <a:r>
            <a:rPr lang="en-GB" sz="1050" kern="1200" dirty="0"/>
            <a:t>R&amp;C input?</a:t>
          </a:r>
        </a:p>
        <a:p>
          <a:pPr marL="0" lvl="0" indent="0" algn="ctr" defTabSz="466725">
            <a:lnSpc>
              <a:spcPct val="90000"/>
            </a:lnSpc>
            <a:spcBef>
              <a:spcPct val="0"/>
            </a:spcBef>
            <a:spcAft>
              <a:spcPct val="35000"/>
            </a:spcAft>
            <a:buNone/>
          </a:pPr>
          <a:endParaRPr lang="en-GB" sz="1050" kern="1200" dirty="0"/>
        </a:p>
      </dsp:txBody>
      <dsp:txXfrm>
        <a:off x="1763837" y="1383233"/>
        <a:ext cx="1371487" cy="118649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en-GB" dirty="0"/>
          </a:p>
        </p:txBody>
      </p:sp>
      <p:sp>
        <p:nvSpPr>
          <p:cNvPr id="3" name="Date Placeholder 2"/>
          <p:cNvSpPr>
            <a:spLocks noGrp="1"/>
          </p:cNvSpPr>
          <p:nvPr>
            <p:ph type="dt" idx="1"/>
          </p:nvPr>
        </p:nvSpPr>
        <p:spPr>
          <a:xfrm>
            <a:off x="3888210" y="0"/>
            <a:ext cx="2974552" cy="501560"/>
          </a:xfrm>
          <a:prstGeom prst="rect">
            <a:avLst/>
          </a:prstGeom>
        </p:spPr>
        <p:txBody>
          <a:bodyPr vert="horz" lIns="96341" tIns="48171" rIns="96341" bIns="48171" rtlCol="0"/>
          <a:lstStyle>
            <a:lvl1pPr algn="r">
              <a:defRPr sz="1300"/>
            </a:lvl1pPr>
          </a:lstStyle>
          <a:p>
            <a:fld id="{4D5B8211-AF60-46C2-AC41-6D2CF54669AC}" type="datetimeFigureOut">
              <a:rPr lang="en-GB" smtClean="0"/>
              <a:t>16/02/2024</a:t>
            </a:fld>
            <a:endParaRPr lang="en-GB" dirty="0"/>
          </a:p>
        </p:txBody>
      </p:sp>
      <p:sp>
        <p:nvSpPr>
          <p:cNvPr id="4" name="Slide Image Placeholder 3"/>
          <p:cNvSpPr>
            <a:spLocks noGrp="1" noRot="1" noChangeAspect="1"/>
          </p:cNvSpPr>
          <p:nvPr>
            <p:ph type="sldImg" idx="2"/>
          </p:nvPr>
        </p:nvSpPr>
        <p:spPr>
          <a:xfrm>
            <a:off x="434975" y="1249363"/>
            <a:ext cx="5994400" cy="3373437"/>
          </a:xfrm>
          <a:prstGeom prst="rect">
            <a:avLst/>
          </a:prstGeom>
          <a:noFill/>
          <a:ln w="12700">
            <a:solidFill>
              <a:prstClr val="black"/>
            </a:solidFill>
          </a:ln>
        </p:spPr>
        <p:txBody>
          <a:bodyPr vert="horz" lIns="96341" tIns="48171" rIns="96341" bIns="48171" rtlCol="0" anchor="ctr"/>
          <a:lstStyle/>
          <a:p>
            <a:endParaRPr lang="en-GB" dirty="0"/>
          </a:p>
        </p:txBody>
      </p:sp>
      <p:sp>
        <p:nvSpPr>
          <p:cNvPr id="5" name="Notes Placeholder 4"/>
          <p:cNvSpPr>
            <a:spLocks noGrp="1"/>
          </p:cNvSpPr>
          <p:nvPr>
            <p:ph type="body" sz="quarter" idx="3"/>
          </p:nvPr>
        </p:nvSpPr>
        <p:spPr>
          <a:xfrm>
            <a:off x="686435" y="4810810"/>
            <a:ext cx="5491480" cy="3936117"/>
          </a:xfrm>
          <a:prstGeom prst="rect">
            <a:avLst/>
          </a:prstGeom>
        </p:spPr>
        <p:txBody>
          <a:bodyPr vert="horz" lIns="96341" tIns="48171" rIns="96341" bIns="481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4929"/>
            <a:ext cx="2974552" cy="501559"/>
          </a:xfrm>
          <a:prstGeom prst="rect">
            <a:avLst/>
          </a:prstGeom>
        </p:spPr>
        <p:txBody>
          <a:bodyPr vert="horz" lIns="96341" tIns="48171" rIns="96341" bIns="481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88210" y="9494929"/>
            <a:ext cx="2974552" cy="501559"/>
          </a:xfrm>
          <a:prstGeom prst="rect">
            <a:avLst/>
          </a:prstGeom>
        </p:spPr>
        <p:txBody>
          <a:bodyPr vert="horz" lIns="96341" tIns="48171" rIns="96341" bIns="48171" rtlCol="0" anchor="b"/>
          <a:lstStyle>
            <a:lvl1pPr algn="r">
              <a:defRPr sz="1300"/>
            </a:lvl1pPr>
          </a:lstStyle>
          <a:p>
            <a:fld id="{4084724A-D521-4061-905A-0B32004C0B61}" type="slidenum">
              <a:rPr lang="en-GB" smtClean="0"/>
              <a:t>‹#›</a:t>
            </a:fld>
            <a:endParaRPr lang="en-GB" dirty="0"/>
          </a:p>
        </p:txBody>
      </p:sp>
    </p:spTree>
    <p:extLst>
      <p:ext uri="{BB962C8B-B14F-4D97-AF65-F5344CB8AC3E}">
        <p14:creationId xmlns:p14="http://schemas.microsoft.com/office/powerpoint/2010/main" val="1012233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amanda.olvanhill@redcar-cleveland.gov.uk"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084724A-D521-4061-905A-0B32004C0B61}" type="slidenum">
              <a:rPr lang="en-GB" smtClean="0"/>
              <a:t>1</a:t>
            </a:fld>
            <a:endParaRPr lang="en-GB" dirty="0"/>
          </a:p>
        </p:txBody>
      </p:sp>
    </p:spTree>
    <p:extLst>
      <p:ext uri="{BB962C8B-B14F-4D97-AF65-F5344CB8AC3E}">
        <p14:creationId xmlns:p14="http://schemas.microsoft.com/office/powerpoint/2010/main" val="4086168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3412">
              <a:defRPr/>
            </a:pPr>
            <a:r>
              <a:rPr lang="en-GB" dirty="0"/>
              <a:t>Paragraph 1 evidence: </a:t>
            </a:r>
            <a:r>
              <a:rPr lang="en-GB" sz="1300" dirty="0">
                <a:latin typeface="Calibri" panose="020F0502020204030204" pitchFamily="34" charset="0"/>
                <a:ea typeface="Calibri" panose="020F0502020204030204" pitchFamily="34" charset="0"/>
                <a:cs typeface="Times New Roman" panose="02020603050405020304" pitchFamily="18" charset="0"/>
              </a:rPr>
              <a:t>(national inquiry).</a:t>
            </a:r>
          </a:p>
          <a:p>
            <a:r>
              <a:rPr lang="en-GB" dirty="0"/>
              <a:t>Quote about ‘feckless’ - </a:t>
            </a:r>
            <a:r>
              <a:rPr lang="en-GB" sz="1300" dirty="0">
                <a:latin typeface="Calibri" panose="020F0502020204030204" pitchFamily="34" charset="0"/>
                <a:ea typeface="Calibri" panose="020F0502020204030204" pitchFamily="34" charset="0"/>
                <a:cs typeface="Times New Roman" panose="02020603050405020304" pitchFamily="18" charset="0"/>
              </a:rPr>
              <a:t>national inquiry oral evidence session</a:t>
            </a:r>
          </a:p>
          <a:p>
            <a:endParaRPr lang="en-GB" sz="1300" dirty="0">
              <a:latin typeface="Calibri" panose="020F0502020204030204" pitchFamily="34" charset="0"/>
              <a:cs typeface="Times New Roman" panose="02020603050405020304" pitchFamily="18" charset="0"/>
            </a:endParaRPr>
          </a:p>
          <a:p>
            <a:r>
              <a:rPr lang="en-GB" sz="1300" dirty="0">
                <a:latin typeface="Calibri" panose="020F0502020204030204" pitchFamily="34" charset="0"/>
                <a:cs typeface="Times New Roman" panose="02020603050405020304" pitchFamily="18" charset="0"/>
              </a:rPr>
              <a:t>Wider determinants:</a:t>
            </a:r>
          </a:p>
          <a:p>
            <a:r>
              <a:rPr lang="en-GB" sz="1300" dirty="0">
                <a:latin typeface="Calibri" panose="020F0502020204030204" pitchFamily="34" charset="0"/>
                <a:cs typeface="Times New Roman" panose="02020603050405020304" pitchFamily="18" charset="0"/>
              </a:rPr>
              <a:t>This means understanding the wider determinants of circumstance on each child’s/family’s economic and social situation as well their relative access to opportunity and equity. </a:t>
            </a:r>
          </a:p>
          <a:p>
            <a:endParaRPr lang="en-GB" sz="1300" dirty="0">
              <a:latin typeface="Calibri" panose="020F0502020204030204" pitchFamily="34" charset="0"/>
              <a:cs typeface="Times New Roman" panose="02020603050405020304" pitchFamily="18" charset="0"/>
            </a:endParaRPr>
          </a:p>
          <a:p>
            <a:r>
              <a:rPr lang="en-GB" sz="1300" b="1" dirty="0">
                <a:latin typeface="Calibri" panose="020F0502020204030204" pitchFamily="34" charset="0"/>
                <a:cs typeface="Times New Roman" panose="02020603050405020304" pitchFamily="18" charset="0"/>
              </a:rPr>
              <a:t>Please see detailed ToC slide deck for further information about the problem statement and how the Steering Group arrived at a point of consensus.</a:t>
            </a:r>
            <a:endParaRPr lang="en-GB" b="1" dirty="0"/>
          </a:p>
        </p:txBody>
      </p:sp>
      <p:sp>
        <p:nvSpPr>
          <p:cNvPr id="4" name="Slide Number Placeholder 3"/>
          <p:cNvSpPr>
            <a:spLocks noGrp="1"/>
          </p:cNvSpPr>
          <p:nvPr>
            <p:ph type="sldNum" sz="quarter" idx="5"/>
          </p:nvPr>
        </p:nvSpPr>
        <p:spPr/>
        <p:txBody>
          <a:bodyPr/>
          <a:lstStyle/>
          <a:p>
            <a:fld id="{4084724A-D521-4061-905A-0B32004C0B61}" type="slidenum">
              <a:rPr lang="en-GB" smtClean="0"/>
              <a:t>2</a:t>
            </a:fld>
            <a:endParaRPr lang="en-GB" dirty="0"/>
          </a:p>
        </p:txBody>
      </p:sp>
    </p:spTree>
    <p:extLst>
      <p:ext uri="{BB962C8B-B14F-4D97-AF65-F5344CB8AC3E}">
        <p14:creationId xmlns:p14="http://schemas.microsoft.com/office/powerpoint/2010/main" val="1259375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member of the group shared a statistic they had seen the day before the session that:</a:t>
            </a:r>
          </a:p>
          <a:p>
            <a:endParaRPr lang="en-GB" dirty="0"/>
          </a:p>
          <a:p>
            <a:r>
              <a:rPr lang="en-GB" dirty="0"/>
              <a:t>64% of young people had been sanctioned in school for not having equipment</a:t>
            </a:r>
          </a:p>
        </p:txBody>
      </p:sp>
      <p:sp>
        <p:nvSpPr>
          <p:cNvPr id="4" name="Slide Number Placeholder 3"/>
          <p:cNvSpPr>
            <a:spLocks noGrp="1"/>
          </p:cNvSpPr>
          <p:nvPr>
            <p:ph type="sldNum" sz="quarter" idx="5"/>
          </p:nvPr>
        </p:nvSpPr>
        <p:spPr/>
        <p:txBody>
          <a:bodyPr/>
          <a:lstStyle/>
          <a:p>
            <a:fld id="{4084724A-D521-4061-905A-0B32004C0B61}" type="slidenum">
              <a:rPr lang="en-GB" smtClean="0"/>
              <a:t>3</a:t>
            </a:fld>
            <a:endParaRPr lang="en-GB" dirty="0"/>
          </a:p>
        </p:txBody>
      </p:sp>
    </p:spTree>
    <p:extLst>
      <p:ext uri="{BB962C8B-B14F-4D97-AF65-F5344CB8AC3E}">
        <p14:creationId xmlns:p14="http://schemas.microsoft.com/office/powerpoint/2010/main" val="47059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84724A-D521-4061-905A-0B32004C0B61}" type="slidenum">
              <a:rPr lang="en-GB" smtClean="0"/>
              <a:t>5</a:t>
            </a:fld>
            <a:endParaRPr lang="en-GB" dirty="0"/>
          </a:p>
        </p:txBody>
      </p:sp>
    </p:spTree>
    <p:extLst>
      <p:ext uri="{BB962C8B-B14F-4D97-AF65-F5344CB8AC3E}">
        <p14:creationId xmlns:p14="http://schemas.microsoft.com/office/powerpoint/2010/main" val="3541874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914400" eaLnBrk="1" fontAlgn="auto" hangingPunct="1">
              <a:spcBef>
                <a:spcPts val="0"/>
              </a:spcBef>
              <a:spcAft>
                <a:spcPts val="0"/>
              </a:spcAft>
            </a:pPr>
            <a:r>
              <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rPr>
              <a:t>These children and young people are at risk of, or are missing more than 10% to more than 50% of their education in school or college.</a:t>
            </a:r>
          </a:p>
          <a:p>
            <a:pPr algn="l" defTabSz="914400" eaLnBrk="1" fontAlgn="auto" hangingPunct="1">
              <a:spcBef>
                <a:spcPts val="0"/>
              </a:spcBef>
              <a:spcAft>
                <a:spcPts val="0"/>
              </a:spcAft>
            </a:pPr>
            <a:endPar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endParaRPr>
          </a:p>
          <a:p>
            <a:pPr algn="l" eaLnBrk="1" hangingPunct="1"/>
            <a:r>
              <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rPr>
              <a:t>They may have different characteristics and reasons for not being able to attend well. Most, however, share a common trait of feeling anxious. Some will have additional needs.</a:t>
            </a:r>
          </a:p>
          <a:p>
            <a:pPr algn="l" defTabSz="914400" eaLnBrk="1" fontAlgn="auto" hangingPunct="1">
              <a:spcBef>
                <a:spcPts val="0"/>
              </a:spcBef>
              <a:spcAft>
                <a:spcPts val="0"/>
              </a:spcAft>
            </a:pPr>
            <a:endPar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endParaRPr>
          </a:p>
          <a:p>
            <a:pPr algn="l" defTabSz="914400" eaLnBrk="1" fontAlgn="auto" hangingPunct="1">
              <a:spcBef>
                <a:spcPts val="0"/>
              </a:spcBef>
              <a:spcAft>
                <a:spcPts val="0"/>
              </a:spcAft>
            </a:pPr>
            <a:r>
              <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rPr>
              <a:t>Different barriers exist for each child.</a:t>
            </a:r>
          </a:p>
          <a:p>
            <a:pPr algn="l" defTabSz="914400" eaLnBrk="1" fontAlgn="auto" hangingPunct="1">
              <a:spcBef>
                <a:spcPts val="0"/>
              </a:spcBef>
              <a:spcAft>
                <a:spcPts val="0"/>
              </a:spcAft>
            </a:pPr>
            <a:endParaRPr lang="da-DK" sz="1200" b="1" kern="0" dirty="0">
              <a:solidFill>
                <a:schemeClr val="tx1">
                  <a:lumMod val="95000"/>
                  <a:lumOff val="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kern="0" dirty="0">
                <a:solidFill>
                  <a:schemeClr val="tx1">
                    <a:lumMod val="95000"/>
                    <a:lumOff val="5000"/>
                  </a:schemeClr>
                </a:solidFill>
                <a:latin typeface="Arial" panose="020B0604020202020204" pitchFamily="34" charset="0"/>
                <a:ea typeface="Cardo" panose="02020600000000000000" pitchFamily="18" charset="-79"/>
                <a:cs typeface="Arial" panose="020B0604020202020204" pitchFamily="34" charset="0"/>
              </a:rPr>
              <a:t>The influence of their parent, family and life circumstance is significant as is the extent to which they feel safe and motivated to attend a formal education setting. </a:t>
            </a:r>
          </a:p>
          <a:p>
            <a:pPr algn="l" defTabSz="914400" eaLnBrk="1" fontAlgn="auto" hangingPunct="1">
              <a:spcBef>
                <a:spcPts val="0"/>
              </a:spcBef>
              <a:spcAft>
                <a:spcPts val="0"/>
              </a:spcAft>
            </a:pPr>
            <a:endParaRPr lang="en-GB" dirty="0"/>
          </a:p>
          <a:p>
            <a:pPr algn="l"/>
            <a:r>
              <a:rPr lang="en-GB" dirty="0"/>
              <a:t>Outcomes detectives were looking for changes in the case studies such as:</a:t>
            </a:r>
          </a:p>
          <a:p>
            <a:pPr algn="l"/>
            <a:endParaRPr lang="en-GB" dirty="0"/>
          </a:p>
          <a:p>
            <a:pPr algn="l"/>
            <a:r>
              <a:rPr lang="en-GB" dirty="0"/>
              <a:t>Knowledge</a:t>
            </a:r>
          </a:p>
          <a:p>
            <a:pPr algn="l"/>
            <a:r>
              <a:rPr lang="en-GB" dirty="0"/>
              <a:t>Cognition / Understanding</a:t>
            </a:r>
          </a:p>
          <a:p>
            <a:pPr algn="l"/>
            <a:r>
              <a:rPr lang="en-GB" dirty="0"/>
              <a:t>Skills</a:t>
            </a:r>
          </a:p>
          <a:p>
            <a:pPr algn="l"/>
            <a:r>
              <a:rPr lang="en-GB" dirty="0"/>
              <a:t>Affective (emotions/feelings)</a:t>
            </a:r>
          </a:p>
          <a:p>
            <a:pPr algn="l"/>
            <a:r>
              <a:rPr lang="en-GB" dirty="0"/>
              <a:t>Attitudes</a:t>
            </a:r>
          </a:p>
          <a:p>
            <a:pPr algn="l"/>
            <a:r>
              <a:rPr lang="en-GB" dirty="0"/>
              <a:t>Behaviours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03D6D-D86E-474B-9B05-FD90ED648C6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042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914400" eaLnBrk="1" fontAlgn="auto" hangingPunct="1">
              <a:spcBef>
                <a:spcPts val="0"/>
              </a:spcBef>
              <a:spcAft>
                <a:spcPts val="0"/>
              </a:spcAft>
            </a:pPr>
            <a:r>
              <a:rPr lang="en-GB" dirty="0"/>
              <a:t>Colour key</a:t>
            </a:r>
          </a:p>
          <a:p>
            <a:pPr algn="l" defTabSz="914400" eaLnBrk="1" fontAlgn="auto" hangingPunct="1">
              <a:spcBef>
                <a:spcPts val="0"/>
              </a:spcBef>
              <a:spcAft>
                <a:spcPts val="0"/>
              </a:spcAft>
            </a:pPr>
            <a:endParaRPr lang="en-GB" dirty="0"/>
          </a:p>
          <a:p>
            <a:pPr algn="l" defTabSz="914400" eaLnBrk="1" fontAlgn="auto" hangingPunct="1">
              <a:spcBef>
                <a:spcPts val="0"/>
              </a:spcBef>
              <a:spcAft>
                <a:spcPts val="0"/>
              </a:spcAft>
            </a:pPr>
            <a:r>
              <a:rPr lang="en-GB" dirty="0"/>
              <a:t>Dark orange = outcomes for child/ young person</a:t>
            </a:r>
          </a:p>
          <a:p>
            <a:pPr algn="l" defTabSz="914400" eaLnBrk="1" fontAlgn="auto" hangingPunct="1">
              <a:spcBef>
                <a:spcPts val="0"/>
              </a:spcBef>
              <a:spcAft>
                <a:spcPts val="0"/>
              </a:spcAft>
            </a:pPr>
            <a:r>
              <a:rPr lang="en-GB" dirty="0"/>
              <a:t>Light orange = outcomes for family members</a:t>
            </a:r>
          </a:p>
          <a:p>
            <a:pPr algn="l" defTabSz="914400" eaLnBrk="1" fontAlgn="auto" hangingPunct="1">
              <a:spcBef>
                <a:spcPts val="0"/>
              </a:spcBef>
              <a:spcAft>
                <a:spcPts val="0"/>
              </a:spcAft>
            </a:pPr>
            <a:r>
              <a:rPr lang="en-GB" dirty="0"/>
              <a:t>Gold = outcomes common to child, young person and family member</a:t>
            </a:r>
          </a:p>
          <a:p>
            <a:pPr algn="l" defTabSz="914400" eaLnBrk="1" fontAlgn="auto" hangingPunct="1">
              <a:spcBef>
                <a:spcPts val="0"/>
              </a:spcBef>
              <a:spcAft>
                <a:spcPts val="0"/>
              </a:spcAft>
            </a:pPr>
            <a:r>
              <a:rPr lang="en-GB" dirty="0"/>
              <a:t>Green = outcomes for school / college / learning settings (the staff working there / the institution itself)</a:t>
            </a:r>
          </a:p>
          <a:p>
            <a:pPr algn="l" defTabSz="914400" eaLnBrk="1" fontAlgn="auto" hangingPunct="1">
              <a:spcBef>
                <a:spcPts val="0"/>
              </a:spcBef>
              <a:spcAft>
                <a:spcPts val="0"/>
              </a:spcAft>
            </a:pPr>
            <a:r>
              <a:rPr lang="en-GB" dirty="0"/>
              <a:t>Dard blue = outcomes for professional services (including voluntary and community sector services)</a:t>
            </a:r>
          </a:p>
          <a:p>
            <a:pPr algn="l" defTabSz="914400" eaLnBrk="1" fontAlgn="auto" hangingPunct="1">
              <a:spcBef>
                <a:spcPts val="0"/>
              </a:spcBef>
              <a:spcAft>
                <a:spcPts val="0"/>
              </a:spcAft>
            </a:pPr>
            <a:r>
              <a:rPr lang="en-GB" dirty="0"/>
              <a:t>Purple = outcomes for communities also including the voluntary and community sector </a:t>
            </a:r>
          </a:p>
          <a:p>
            <a:pPr algn="l" defTabSz="914400" eaLnBrk="1" fontAlgn="auto" hangingPunct="1">
              <a:spcBef>
                <a:spcPts val="0"/>
              </a:spcBef>
              <a:spcAft>
                <a:spcPts val="0"/>
              </a:spcAft>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03D6D-D86E-474B-9B05-FD90ED648C6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731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084724A-D521-4061-905A-0B32004C0B61}" type="slidenum">
              <a:rPr lang="en-GB" smtClean="0"/>
              <a:t>19</a:t>
            </a:fld>
            <a:endParaRPr lang="en-GB" dirty="0"/>
          </a:p>
        </p:txBody>
      </p:sp>
    </p:spTree>
    <p:extLst>
      <p:ext uri="{BB962C8B-B14F-4D97-AF65-F5344CB8AC3E}">
        <p14:creationId xmlns:p14="http://schemas.microsoft.com/office/powerpoint/2010/main" val="49388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GB" sz="1300" dirty="0"/>
            </a:br>
            <a:endParaRPr lang="en-GB" dirty="0"/>
          </a:p>
        </p:txBody>
      </p:sp>
      <p:sp>
        <p:nvSpPr>
          <p:cNvPr id="4" name="Slide Number Placeholder 3"/>
          <p:cNvSpPr>
            <a:spLocks noGrp="1"/>
          </p:cNvSpPr>
          <p:nvPr>
            <p:ph type="sldNum" sz="quarter" idx="10"/>
          </p:nvPr>
        </p:nvSpPr>
        <p:spPr/>
        <p:txBody>
          <a:bodyPr/>
          <a:lstStyle/>
          <a:p>
            <a:fld id="{4084724A-D521-4061-905A-0B32004C0B61}" type="slidenum">
              <a:rPr lang="en-GB" smtClean="0"/>
              <a:t>20</a:t>
            </a:fld>
            <a:endParaRPr lang="en-GB" dirty="0"/>
          </a:p>
        </p:txBody>
      </p:sp>
    </p:spTree>
    <p:extLst>
      <p:ext uri="{BB962C8B-B14F-4D97-AF65-F5344CB8AC3E}">
        <p14:creationId xmlns:p14="http://schemas.microsoft.com/office/powerpoint/2010/main" val="2139500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Contact information for any queries about the next session</a:t>
            </a:r>
          </a:p>
          <a:p>
            <a:endParaRPr lang="en-GB" dirty="0"/>
          </a:p>
          <a:p>
            <a:r>
              <a:rPr lang="en-GB" sz="1900" b="1" dirty="0">
                <a:solidFill>
                  <a:srgbClr val="008080"/>
                </a:solidFill>
                <a:latin typeface="Arial" panose="020B0604020202020204" pitchFamily="34" charset="0"/>
                <a:ea typeface="Calibri" panose="020F0502020204030204" pitchFamily="34" charset="0"/>
              </a:rPr>
              <a:t>Amanda  Olvanhill</a:t>
            </a:r>
            <a:endParaRPr lang="en-GB" sz="1900" dirty="0">
              <a:latin typeface="Calibri" panose="020F050202020403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Head of Employability </a:t>
            </a:r>
            <a:endParaRPr lang="en-GB" sz="1900" dirty="0">
              <a:latin typeface="Calibri" panose="020F050202020403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Education Service </a:t>
            </a:r>
            <a:endParaRPr lang="en-GB" sz="1900" dirty="0">
              <a:latin typeface="Calibri" panose="020F050202020403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Redcar &amp;</a:t>
            </a:r>
            <a:r>
              <a:rPr lang="en-GB" sz="1900" dirty="0">
                <a:solidFill>
                  <a:srgbClr val="008080"/>
                </a:solidFill>
                <a:latin typeface="Arial" panose="020B0604020202020204" pitchFamily="34" charset="0"/>
                <a:ea typeface="Calibri" panose="020F0502020204030204" pitchFamily="34" charset="0"/>
              </a:rPr>
              <a:t> </a:t>
            </a:r>
            <a:r>
              <a:rPr lang="en-GB" sz="1900" b="1" dirty="0">
                <a:solidFill>
                  <a:srgbClr val="008080"/>
                </a:solidFill>
                <a:latin typeface="Arial" panose="020B0604020202020204" pitchFamily="34" charset="0"/>
                <a:ea typeface="Calibri" panose="020F0502020204030204" pitchFamily="34" charset="0"/>
              </a:rPr>
              <a:t>Cleveland</a:t>
            </a:r>
            <a:r>
              <a:rPr lang="en-GB" sz="1900" dirty="0">
                <a:solidFill>
                  <a:srgbClr val="008080"/>
                </a:solidFill>
                <a:latin typeface="Arial" panose="020B0604020202020204" pitchFamily="34" charset="0"/>
                <a:ea typeface="Calibri" panose="020F0502020204030204" pitchFamily="34" charset="0"/>
              </a:rPr>
              <a:t> </a:t>
            </a:r>
            <a:r>
              <a:rPr lang="en-GB" sz="1900" b="1" dirty="0">
                <a:solidFill>
                  <a:srgbClr val="008080"/>
                </a:solidFill>
                <a:latin typeface="Arial" panose="020B0604020202020204" pitchFamily="34" charset="0"/>
                <a:ea typeface="Calibri" panose="020F0502020204030204" pitchFamily="34" charset="0"/>
              </a:rPr>
              <a:t>Borough</a:t>
            </a:r>
            <a:r>
              <a:rPr lang="en-GB" sz="1900" dirty="0">
                <a:solidFill>
                  <a:srgbClr val="008080"/>
                </a:solidFill>
                <a:latin typeface="Arial" panose="020B0604020202020204" pitchFamily="34" charset="0"/>
                <a:ea typeface="Calibri" panose="020F0502020204030204" pitchFamily="34" charset="0"/>
              </a:rPr>
              <a:t> </a:t>
            </a:r>
            <a:r>
              <a:rPr lang="en-GB" sz="1900" b="1" dirty="0">
                <a:solidFill>
                  <a:srgbClr val="008080"/>
                </a:solidFill>
                <a:latin typeface="Arial" panose="020B0604020202020204" pitchFamily="34" charset="0"/>
                <a:ea typeface="Calibri" panose="020F0502020204030204" pitchFamily="34" charset="0"/>
              </a:rPr>
              <a:t>Council</a:t>
            </a:r>
            <a:endParaRPr lang="en-GB" sz="1900" dirty="0">
              <a:latin typeface="Calibri" panose="020F050202020403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 Mobile: 07870 158812</a:t>
            </a:r>
            <a:endParaRPr lang="en-GB" sz="1900" dirty="0">
              <a:latin typeface="Calibri" panose="020F050202020403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Email: </a:t>
            </a:r>
            <a:r>
              <a:rPr lang="en-GB" sz="1900" b="1" u="sng" dirty="0">
                <a:solidFill>
                  <a:srgbClr val="0000FF"/>
                </a:solidFill>
                <a:latin typeface="Arial" panose="020B0604020202020204" pitchFamily="34" charset="0"/>
                <a:ea typeface="Calibri" panose="020F0502020204030204" pitchFamily="34" charset="0"/>
                <a:hlinkClick r:id="rId3"/>
              </a:rPr>
              <a:t>amanda.olvanhill@redcar-cleveland.gov.uk</a:t>
            </a:r>
            <a:r>
              <a:rPr lang="en-GB" sz="1900" dirty="0">
                <a:latin typeface="Calibri" panose="020F0502020204030204" pitchFamily="34" charset="0"/>
                <a:ea typeface="Calibri" panose="020F0502020204030204" pitchFamily="34" charset="0"/>
              </a:rPr>
              <a:t> </a:t>
            </a:r>
            <a:r>
              <a:rPr lang="en-GB" sz="1900" b="1" dirty="0">
                <a:solidFill>
                  <a:srgbClr val="008080"/>
                </a:solidFill>
                <a:latin typeface="Arial" panose="020B0604020202020204" pitchFamily="34" charset="0"/>
                <a:ea typeface="Calibri" panose="020F0502020204030204" pitchFamily="34" charset="0"/>
              </a:rPr>
              <a:t>  </a:t>
            </a:r>
          </a:p>
          <a:p>
            <a:endParaRPr lang="en-GB" sz="1900" b="1" dirty="0">
              <a:solidFill>
                <a:srgbClr val="008080"/>
              </a:solidFill>
              <a:latin typeface="Arial" panose="020B0604020202020204" pitchFamily="34" charset="0"/>
              <a:ea typeface="Calibri" panose="020F0502020204030204" pitchFamily="34" charset="0"/>
            </a:endParaRPr>
          </a:p>
          <a:p>
            <a:r>
              <a:rPr lang="en-GB" sz="1900" b="1" dirty="0">
                <a:solidFill>
                  <a:srgbClr val="008080"/>
                </a:solidFill>
                <a:latin typeface="Arial" panose="020B0604020202020204" pitchFamily="34" charset="0"/>
                <a:ea typeface="Calibri" panose="020F0502020204030204" pitchFamily="34" charset="0"/>
              </a:rPr>
              <a:t>Alan Graver</a:t>
            </a:r>
          </a:p>
          <a:p>
            <a:r>
              <a:rPr lang="en-GB" sz="1900" b="1" dirty="0">
                <a:solidFill>
                  <a:srgbClr val="008080"/>
                </a:solidFill>
                <a:latin typeface="Arial" panose="020B0604020202020204" pitchFamily="34" charset="0"/>
                <a:ea typeface="Calibri" panose="020F0502020204030204" pitchFamily="34" charset="0"/>
              </a:rPr>
              <a:t>Managing Director</a:t>
            </a:r>
          </a:p>
          <a:p>
            <a:r>
              <a:rPr lang="en-GB" sz="1900" b="1" dirty="0">
                <a:solidFill>
                  <a:srgbClr val="008080"/>
                </a:solidFill>
                <a:latin typeface="Arial" panose="020B0604020202020204" pitchFamily="34" charset="0"/>
                <a:ea typeface="Calibri" panose="020F0502020204030204" pitchFamily="34" charset="0"/>
              </a:rPr>
              <a:t>Skyblue Research Ltd</a:t>
            </a:r>
          </a:p>
          <a:p>
            <a:r>
              <a:rPr lang="en-GB" sz="1900" b="1" dirty="0">
                <a:solidFill>
                  <a:srgbClr val="008080"/>
                </a:solidFill>
                <a:latin typeface="Arial" panose="020B0604020202020204" pitchFamily="34" charset="0"/>
                <a:ea typeface="Calibri" panose="020F0502020204030204" pitchFamily="34" charset="0"/>
              </a:rPr>
              <a:t>Mobile 0794 000 4560</a:t>
            </a:r>
          </a:p>
          <a:p>
            <a:r>
              <a:rPr lang="en-GB" sz="1900" b="1" dirty="0">
                <a:solidFill>
                  <a:srgbClr val="008080"/>
                </a:solidFill>
                <a:latin typeface="Arial" panose="020B0604020202020204" pitchFamily="34" charset="0"/>
                <a:ea typeface="Calibri" panose="020F0502020204030204" pitchFamily="34" charset="0"/>
              </a:rPr>
              <a:t>Email: alan@skyblue.org.uk</a:t>
            </a:r>
          </a:p>
          <a:p>
            <a:endParaRPr lang="en-GB" sz="1900" dirty="0">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4084724A-D521-4061-905A-0B32004C0B61}" type="slidenum">
              <a:rPr lang="en-GB" smtClean="0"/>
              <a:t>24</a:t>
            </a:fld>
            <a:endParaRPr lang="en-GB" dirty="0"/>
          </a:p>
        </p:txBody>
      </p:sp>
    </p:spTree>
    <p:extLst>
      <p:ext uri="{BB962C8B-B14F-4D97-AF65-F5344CB8AC3E}">
        <p14:creationId xmlns:p14="http://schemas.microsoft.com/office/powerpoint/2010/main" val="316059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57070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20901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42358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B547-7C87-4BE2-A3FA-C91CD61053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D48D98F-A7CC-4320-B485-01400FD4F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A9EC3FF-1893-43BD-A146-5CFABA805B52}"/>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B8C1412F-17A6-4D6F-B9A6-31EB92515A5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E001BE6A-6BF9-4852-AEF9-564F95A42645}"/>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911338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9F2E8-CD73-4230-B9A3-5263F444F2B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4126BAE-125E-4026-B490-E36B1A80191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C3E510-4501-4496-A5F0-369E9582C3D8}"/>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3354BD94-1E5B-4446-8FB0-AB4B3489D05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114031C-4D95-405A-8438-285E220720C3}"/>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902328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F949-7DE1-4B77-BBAA-C5F450EF4A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AAA5801-AB61-49E0-B070-5F21D8AD3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090E0C-302C-4789-97EE-B2DD45238B52}"/>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74956558-366C-4DF0-AEAE-A4B11F00B5A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07FF9EC-13F1-41C3-B6DE-E8CC15100275}"/>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260774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1F8E2-EE5C-49FF-9FCA-3E57538E23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359788E-8E4D-4D7C-B7F5-ED3CE2F503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FB790DB-D405-463E-94A4-96BB450D2C9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137F648-4370-46DA-B511-58513A86E764}"/>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6" name="Footer Placeholder 5">
            <a:extLst>
              <a:ext uri="{FF2B5EF4-FFF2-40B4-BE49-F238E27FC236}">
                <a16:creationId xmlns:a16="http://schemas.microsoft.com/office/drawing/2014/main" id="{C2DEB4E9-B49A-41A6-B588-C5DFE5EB2FD7}"/>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9E218094-5073-49B7-A49F-CB964897D8F6}"/>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408750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28C3-C5D2-474A-8222-4833DBC80E0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557358E-0E56-4986-8A3A-01D87AFD2B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FED13F-4EFB-4677-9560-8893D4C343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6F002F1-4EDE-4EEC-AA14-770BB4D64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C0455BE-1F7F-4149-8FF7-5F9AD6D51E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C9F33CC-AFA1-408B-BF6C-39514063CD30}"/>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8" name="Footer Placeholder 7">
            <a:extLst>
              <a:ext uri="{FF2B5EF4-FFF2-40B4-BE49-F238E27FC236}">
                <a16:creationId xmlns:a16="http://schemas.microsoft.com/office/drawing/2014/main" id="{3C4C7227-F4F2-4AE9-A485-2F2A2A6004F8}"/>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71D6F2E2-4213-461B-8C68-9FE5E57296D8}"/>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799103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6471-5F6F-4964-904E-6E210928752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40476EE-24A6-444E-97BA-E65450C68E74}"/>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4" name="Footer Placeholder 3">
            <a:extLst>
              <a:ext uri="{FF2B5EF4-FFF2-40B4-BE49-F238E27FC236}">
                <a16:creationId xmlns:a16="http://schemas.microsoft.com/office/drawing/2014/main" id="{B550F6D0-DABF-4CB4-AEDB-17320CD66A56}"/>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EA2379B7-85C8-4B54-A489-B10458381260}"/>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722864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DF775-4E3A-4321-9588-D8335C44561B}"/>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3" name="Footer Placeholder 2">
            <a:extLst>
              <a:ext uri="{FF2B5EF4-FFF2-40B4-BE49-F238E27FC236}">
                <a16:creationId xmlns:a16="http://schemas.microsoft.com/office/drawing/2014/main" id="{50191F0E-3BB2-4D77-B36B-DA5E59F6C839}"/>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8F8564F7-C31C-4770-9CD2-F811A5043878}"/>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590252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92F4F-D494-4E38-BF3D-5FC734C4D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8F00E18-500E-42DC-BF91-EC58A8245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1459B28-5EA0-4E45-B008-CE78CF9CF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99FBEA-8074-44DC-AC2C-B485A4AD059E}"/>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6" name="Footer Placeholder 5">
            <a:extLst>
              <a:ext uri="{FF2B5EF4-FFF2-40B4-BE49-F238E27FC236}">
                <a16:creationId xmlns:a16="http://schemas.microsoft.com/office/drawing/2014/main" id="{7E010EA0-356D-4BAF-A0D4-626D373BB660}"/>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0AC21F52-6D6E-4C90-81ED-58D8405ADFDB}"/>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46176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464392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0CB3F-D4EB-48C4-B4FB-E48BF85C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647BD38-451D-4AB0-9575-E26EAA93B1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0B1C6FF7-273E-450B-AE80-C8FBE1AF6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CD5F15-83CA-4683-990B-91B1BDEEC8A0}"/>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6" name="Footer Placeholder 5">
            <a:extLst>
              <a:ext uri="{FF2B5EF4-FFF2-40B4-BE49-F238E27FC236}">
                <a16:creationId xmlns:a16="http://schemas.microsoft.com/office/drawing/2014/main" id="{73D3740E-F1C9-45A6-AD89-4F4FAE21673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F511CDE3-7DE3-4E47-958D-FAD34DDF98C7}"/>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086979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F0FF-F372-4C09-8C09-F6CA98A4B42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D25F57-A343-40F4-A810-C7AEDB41514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07DA44-0FB5-40A2-B0BF-091CFBDD8B38}"/>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47CF192C-9204-41D7-86F4-2F2FA404A2E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95FA360-C329-4C9F-88B6-BFE9F499BD4E}"/>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98563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5C7D5-98DB-446D-BB08-8CB96790C4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B28B36D-5DB1-4512-B804-FD8BCDF50D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D60B9E-643B-4E73-9DE9-9CFA523B6E4F}"/>
              </a:ext>
            </a:extLst>
          </p:cNvPr>
          <p:cNvSpPr>
            <a:spLocks noGrp="1"/>
          </p:cNvSpPr>
          <p:nvPr>
            <p:ph type="dt" sz="half" idx="10"/>
          </p:nvPr>
        </p:nvSpPr>
        <p:spPr/>
        <p:txBody>
          <a:body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248024D8-3CEA-4151-9BC0-B1762D411AF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A9BD2952-AD38-416A-8A87-FAE711EADD0D}"/>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447243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EC89-F33E-497D-A947-B5D0BAF82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D78664D-E3A7-4E04-8693-96AF67745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FA791A0-BCAB-4488-BCF0-F804A40BA64A}"/>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75D8E98E-D9B8-4C56-B96C-3846BA3621C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76829E7-7C86-4E7A-A30C-7B2D5E7A2C72}"/>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13184928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4B6BE-84BE-44E7-89D1-658B303AC58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07ABABE-EC99-4024-84DA-427E3075A9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9AC4D2-E9F9-45FF-81A5-8D1BE4E40753}"/>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E5E9B9ED-EB2E-4A96-9790-967703D250D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EAF6973-0B6C-430B-92CE-DB22C7720457}"/>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6379241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A808-0E48-4B64-B265-ED7F872CCD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3F3D4CA-89F0-4D16-A9EC-E4B3525B30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8F28CD-E464-4F90-A88B-93810D725001}"/>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7956A43D-41B6-473E-9695-5259F313E0B8}"/>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FB3DA30-DB95-47CB-B508-6EF72F0EFB44}"/>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6450470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0D8A-32D1-4A3B-9F4E-380A0314F3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FFFB8B-AB85-42CD-803D-13B509C23F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E8B7B2B-3DC5-41DF-A8F1-BE8718C208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2374408-4327-4230-86BA-1BFE1912EB3A}"/>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6" name="Footer Placeholder 5">
            <a:extLst>
              <a:ext uri="{FF2B5EF4-FFF2-40B4-BE49-F238E27FC236}">
                <a16:creationId xmlns:a16="http://schemas.microsoft.com/office/drawing/2014/main" id="{09CBCE30-C20F-4526-B056-AEF320AE573C}"/>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D1ADDBD3-4CB3-42E8-890E-A80164F853E1}"/>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2707259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C8641-0CBB-4537-BA55-A90B6558439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427CEC4-C8A6-494F-9149-6087384301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8F6963-3C43-49BC-BA1B-169FF72BBF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31E794D-C348-46DF-B378-3F5D80973E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357611D-3406-4EA1-BCE9-978C7C31923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D4DE502-5A54-4520-BE2E-B74510C70613}"/>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8" name="Footer Placeholder 7">
            <a:extLst>
              <a:ext uri="{FF2B5EF4-FFF2-40B4-BE49-F238E27FC236}">
                <a16:creationId xmlns:a16="http://schemas.microsoft.com/office/drawing/2014/main" id="{309A720B-49B0-4A83-81D1-74B3655FED60}"/>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57627329-FA24-4CB9-9640-1915FB230883}"/>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21818340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1A9C1-EEFB-4775-A8D5-E29464685C3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4BF5F2B-05C8-43BD-9AEE-450BF063A87C}"/>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4" name="Footer Placeholder 3">
            <a:extLst>
              <a:ext uri="{FF2B5EF4-FFF2-40B4-BE49-F238E27FC236}">
                <a16:creationId xmlns:a16="http://schemas.microsoft.com/office/drawing/2014/main" id="{1441BDA8-7F26-4247-BEAC-E5295757B31B}"/>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5DE43F4F-59E2-4FC5-A063-F1266A9FB434}"/>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42088062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E170D6-73BD-404C-8127-ECA4246D0BF0}"/>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3" name="Footer Placeholder 2">
            <a:extLst>
              <a:ext uri="{FF2B5EF4-FFF2-40B4-BE49-F238E27FC236}">
                <a16:creationId xmlns:a16="http://schemas.microsoft.com/office/drawing/2014/main" id="{124FF475-D098-47BC-937B-443FF75CDFBC}"/>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33E2FB6D-F763-4EF2-BD60-E68A05C26D1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68142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411763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699C-3AD0-44AF-B07B-8FD4B29EB1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698CCC6-57C9-49A4-A402-4992C8A731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38BF18F-678C-465E-ABDB-5A694A93D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E3FC3C-D20A-4AE9-A671-9D6093027C7E}"/>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6" name="Footer Placeholder 5">
            <a:extLst>
              <a:ext uri="{FF2B5EF4-FFF2-40B4-BE49-F238E27FC236}">
                <a16:creationId xmlns:a16="http://schemas.microsoft.com/office/drawing/2014/main" id="{15BD8D30-1705-4EAD-BF4D-EC9A2C7CE5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128DDBD5-0B03-41CC-9CDC-B93CF7A297F8}"/>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5119160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3882-39BF-44DF-AB14-0A4ADB1275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B69E5FC-1576-49A7-AF87-378131A7D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9FE61E37-A720-4F1E-A7AE-5F2E0363E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1DDAB7-241E-48B7-9840-E3004FE19589}"/>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6" name="Footer Placeholder 5">
            <a:extLst>
              <a:ext uri="{FF2B5EF4-FFF2-40B4-BE49-F238E27FC236}">
                <a16:creationId xmlns:a16="http://schemas.microsoft.com/office/drawing/2014/main" id="{FE64502D-8247-4C8E-B54E-C0FCA9759516}"/>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21FB894-E98C-4570-B7C0-D64302719B22}"/>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4091564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8CB87-A960-456A-B742-C7D64B1E8BC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035D93-C0F8-4F63-862B-739661E768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732506-6585-4689-89A6-F9C67A958FC8}"/>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04F34E27-A5ED-42B3-90A4-120EE117872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B895CF75-FA4B-4C73-8359-D635D2B7D4C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002144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CEE114-3BA2-43DE-97ED-1E85112667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CA4499A-9779-459F-9EF4-7EF71B0D16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567E3B6-CF34-4ACA-952F-80A3ED61DE8A}"/>
              </a:ext>
            </a:extLst>
          </p:cNvPr>
          <p:cNvSpPr>
            <a:spLocks noGrp="1"/>
          </p:cNvSpPr>
          <p:nvPr>
            <p:ph type="dt" sz="half" idx="10"/>
          </p:nvPr>
        </p:nvSpPr>
        <p:spPr/>
        <p:txBody>
          <a:body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E0CE014E-D003-4B60-BBAA-1ADEBBD5232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89F0A53-2324-4EB6-8E8E-995C1F3D1C7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1072926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14D8-0B1B-447F-9C5A-ED762B123F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C4811D6-32DB-4012-BF32-9C95894472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D543704-1875-4D02-8C49-E354F8DD1FB8}"/>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C12D2B20-3C34-4EA2-9055-10877084B76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CA07B3C-B7F8-4D3A-97A7-3E3233826D06}"/>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035591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073-CF49-4D59-A1DA-790548CD3AC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7D75817-0EE8-4A00-8D15-F8726F2CB6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80565B-26DE-4D4E-84F8-E5C3B07B076E}"/>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B281FB32-C648-4793-AB11-78AEE1A3761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6A7CE64-8F4F-48F9-88BA-277B97CBA618}"/>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7329336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2DFE1-655C-4CB7-838A-594E6414ED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569D0C-ED03-4790-82F0-4A36DD4C2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2014A9-E8F7-48EE-9CD6-D42F37780B0D}"/>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0E0FC7FA-DB2B-4A03-B8F5-38449AD4CB4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A5C21F0-E6D4-4D1B-9F9F-60C8EDC96243}"/>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300377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CE97E-A4CE-497E-BD19-0441AE2A41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4439514-4F10-464E-8113-C92DAE1912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2B748A1-976F-423A-8D40-B0780577C3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9CD7E3F-4DC7-4099-BE1C-F5C4BBBDFFBC}"/>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6" name="Footer Placeholder 5">
            <a:extLst>
              <a:ext uri="{FF2B5EF4-FFF2-40B4-BE49-F238E27FC236}">
                <a16:creationId xmlns:a16="http://schemas.microsoft.com/office/drawing/2014/main" id="{C38B7B0B-390C-4712-92AD-AE59BEF5511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96FB708B-30FC-4CC5-B9EA-5B0942D97685}"/>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6485186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2483-870A-42E3-BF4C-6FD05A8A3A2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BE214D1-34FE-4E94-8BFA-29B5CF634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4CBDAB-DF99-4292-B695-BDD70A528D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4EB8A9D-EFD0-4AE1-8196-E89C20E76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EBE8CB-D6F7-480A-B11A-ECFCCE5E6B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3FC2AF9-7862-44EC-8F99-2A8C7779DB50}"/>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8" name="Footer Placeholder 7">
            <a:extLst>
              <a:ext uri="{FF2B5EF4-FFF2-40B4-BE49-F238E27FC236}">
                <a16:creationId xmlns:a16="http://schemas.microsoft.com/office/drawing/2014/main" id="{4ECDB354-67A3-4FD7-8398-85462450867B}"/>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C3D70DAC-F554-45E9-93AF-C426B45F0FEF}"/>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29243775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B33B1-B6D9-4650-91C4-BEAA6E346FC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CDBCA45-A280-4881-AF68-D9E4DB8F90E7}"/>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4" name="Footer Placeholder 3">
            <a:extLst>
              <a:ext uri="{FF2B5EF4-FFF2-40B4-BE49-F238E27FC236}">
                <a16:creationId xmlns:a16="http://schemas.microsoft.com/office/drawing/2014/main" id="{33E32445-FD1B-4AA4-A3E8-0F27C269F269}"/>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DF8C391E-42B3-4BBA-8F8A-5146B88A2E97}"/>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56062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5184328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0EB10C-C2C2-4FD1-8A22-535F2572C3F6}"/>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3" name="Footer Placeholder 2">
            <a:extLst>
              <a:ext uri="{FF2B5EF4-FFF2-40B4-BE49-F238E27FC236}">
                <a16:creationId xmlns:a16="http://schemas.microsoft.com/office/drawing/2014/main" id="{0D751DF9-D219-49E9-874C-116F8E94A729}"/>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00544B1F-D6AC-43B2-8246-28EFCE6E82EB}"/>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8732785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F7455-15C0-4812-A573-94DD00A8D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8F5B445-3566-4F1A-95E0-26ABAAB2E2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83F5D2E-9AC1-4380-8838-3BE0B582B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201080-CC41-44B7-B7B5-4B01B5DB0B43}"/>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6" name="Footer Placeholder 5">
            <a:extLst>
              <a:ext uri="{FF2B5EF4-FFF2-40B4-BE49-F238E27FC236}">
                <a16:creationId xmlns:a16="http://schemas.microsoft.com/office/drawing/2014/main" id="{5EE7BD57-B9D2-476D-B3CE-786F1E22D1EC}"/>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07890584-BE20-43A2-9EAD-751D523AAFBF}"/>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0870154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1C47-407A-4D90-8E3B-A3EFD495F1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15BEE75-1E5F-4862-B15A-ACE4207644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19466EAC-E763-47C1-BF4E-2E2FE8FA8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F49812-0CBB-4E48-B407-983060FF799B}"/>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6" name="Footer Placeholder 5">
            <a:extLst>
              <a:ext uri="{FF2B5EF4-FFF2-40B4-BE49-F238E27FC236}">
                <a16:creationId xmlns:a16="http://schemas.microsoft.com/office/drawing/2014/main" id="{291CB980-BC7D-41C6-8377-D4E413C427D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DF037C0F-3DEF-43C5-9D20-7BE9326EF150}"/>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1898271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0E6E-FB0F-4842-9069-CD8A46AA97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0ECC7DA-3F64-48BC-BE59-657DAEEE3F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DDAF43-D66F-4F20-A63C-D9C13B7167FA}"/>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6ADE27E4-F55A-41C4-909A-A9652899BB0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4568C4F-D87D-40B7-B823-E8803D68E098}"/>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650576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19E6DD-CC20-49EB-8469-587D5CBE02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4BBA52-7043-4F5C-A0F1-95A51216A3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03804B-CF80-4A2E-B0A4-402976DC09F0}"/>
              </a:ext>
            </a:extLst>
          </p:cNvPr>
          <p:cNvSpPr>
            <a:spLocks noGrp="1"/>
          </p:cNvSpPr>
          <p:nvPr>
            <p:ph type="dt" sz="half" idx="10"/>
          </p:nvPr>
        </p:nvSpPr>
        <p:spPr/>
        <p:txBody>
          <a:body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E1C62E74-C39D-45C0-90B0-BDD619845C88}"/>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F61F28B-FC37-4351-A7A6-E04714681A60}"/>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2197810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586033050"/>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7325-1ED8-4507-9CC3-D04B61F55A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3AD401-84E5-4E4D-A4AC-980BF46CD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622369-B9D0-4A4B-A08C-D3B52BFFFA88}"/>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A0C2C9B0-370C-491E-B895-7EB2908662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AC24B5-C79F-478F-BC4C-F56DA3B0648F}"/>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10754015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A67FC-F809-4008-B1A9-38E7E82F1C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B731D3-AA06-440E-9341-F09398C7D2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17B4E-67EF-43FE-ADCD-E05800BBA677}"/>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F8CD783E-23A0-4285-87B1-EDD7F882D6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CD295B-AA12-49EA-9895-7760C0BF5CFE}"/>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700069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5CE2-7389-4FD1-B9A0-41431AC366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967FCB-360E-4A6F-A5B5-0501663C54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E4E6A6-CC7B-4290-804C-3E280509A7EE}"/>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A130C7DD-015F-461B-B082-08F28910661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269B65-937E-4B15-9946-E95598E88F2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41363155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E7D7B-AFAF-4354-8039-B5A39979A2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1DC4C8-9804-4653-828D-2A541AFFC7F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15F6AD-CE6F-4006-93FF-E61E67A2F4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3C6946-8E6C-4376-AAA0-ACF4E2E10B18}"/>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6" name="Footer Placeholder 5">
            <a:extLst>
              <a:ext uri="{FF2B5EF4-FFF2-40B4-BE49-F238E27FC236}">
                <a16:creationId xmlns:a16="http://schemas.microsoft.com/office/drawing/2014/main" id="{EDC58ABE-F1C4-4077-9998-219C31F081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31623E2-4F67-4ADB-BE20-F2F18706C41B}"/>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6915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2919771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BE71-AFF7-44B3-B97C-A23DC8FBD3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D34B67-EAD1-487C-B49A-4F7320DFA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E660BC-2266-409A-ADDE-9E8FF4744A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E54E77-6EAF-425A-A90F-C3B1DBC5BF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4AE79F-87AA-4EE8-A8D6-3A2D0F6297C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69943B-3F88-47F6-9AB4-A8E94DC75871}"/>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8" name="Footer Placeholder 7">
            <a:extLst>
              <a:ext uri="{FF2B5EF4-FFF2-40B4-BE49-F238E27FC236}">
                <a16:creationId xmlns:a16="http://schemas.microsoft.com/office/drawing/2014/main" id="{58AC754D-746F-458C-A983-CDF6F12E014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06147D2-5589-4896-98B2-75D201772A3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16764811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DA8E7-DD1E-46D0-A861-55A0223148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3FF319-E9B3-49CA-971C-2F76B2072A77}"/>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4" name="Footer Placeholder 3">
            <a:extLst>
              <a:ext uri="{FF2B5EF4-FFF2-40B4-BE49-F238E27FC236}">
                <a16:creationId xmlns:a16="http://schemas.microsoft.com/office/drawing/2014/main" id="{90850CD1-7391-4E43-88F0-03AA8F9D4F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3EE7CCA-846F-4CC2-99E8-553ECA71D1B7}"/>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3253978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30C0B4-71FC-4F83-B685-DA5568E01842}"/>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3" name="Footer Placeholder 2">
            <a:extLst>
              <a:ext uri="{FF2B5EF4-FFF2-40B4-BE49-F238E27FC236}">
                <a16:creationId xmlns:a16="http://schemas.microsoft.com/office/drawing/2014/main" id="{D73665DB-C263-46B4-9495-BDCBD6B9768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F64ABD-164A-4398-83DC-963DB654FDE0}"/>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3308813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979EB-7036-41ED-9076-5A796E09DA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D3B47F-D920-47A9-9714-C69A809492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D50436-D207-434C-B9C0-1555FD759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499743-54FB-4C9F-8274-48A76B3359C7}"/>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6" name="Footer Placeholder 5">
            <a:extLst>
              <a:ext uri="{FF2B5EF4-FFF2-40B4-BE49-F238E27FC236}">
                <a16:creationId xmlns:a16="http://schemas.microsoft.com/office/drawing/2014/main" id="{BF6210F7-41C6-410B-B270-BD1906EE02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567390-6624-493A-B91B-2087816F69B7}"/>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1403118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B691-46B4-415B-85D4-93F5D0F75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23B988-04BE-40EB-9C6D-B710E73969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E9F1156-FD4C-47E9-9394-858431D48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B3B80E-040A-4383-BD66-48AF31360B29}"/>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6" name="Footer Placeholder 5">
            <a:extLst>
              <a:ext uri="{FF2B5EF4-FFF2-40B4-BE49-F238E27FC236}">
                <a16:creationId xmlns:a16="http://schemas.microsoft.com/office/drawing/2014/main" id="{1B87377C-274C-433E-B3D2-2416CC82DC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2CE58A7-AFE4-46FB-A0B5-77A270DD1CEE}"/>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9092433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45E3C-B345-4194-8DE9-FBAEB7DAA8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583266-5E5C-44E0-9143-EA23CD0B71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75A12-5476-4A91-9448-C3822FF3C630}"/>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CDD84930-0D37-4E23-9752-E45BF84A74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EEBF2A2-103F-4C43-A3AC-82A420DF6E1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6747839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86BD4E-3F68-4BDB-81EB-6288B5A406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7265CF-AA0B-4C61-A5AA-6BC2A73A02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D707B4-4F9F-4FC0-A225-454B10C8BC54}"/>
              </a:ext>
            </a:extLst>
          </p:cNvPr>
          <p:cNvSpPr>
            <a:spLocks noGrp="1"/>
          </p:cNvSpPr>
          <p:nvPr>
            <p:ph type="dt" sz="half" idx="10"/>
          </p:nvPr>
        </p:nvSpPr>
        <p:spPr/>
        <p:txBody>
          <a:body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8086730B-5D34-4E0D-9DAA-620E61E65B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00175D-609C-4BFC-BEAA-4FF4EA6ACF60}"/>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00991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10452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171996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223922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2/16/2024</a:t>
            </a:fld>
            <a:endParaRPr lang="en-US" dirty="0"/>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820972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2/16/2024</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2759808704"/>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41F12E-32CE-4C90-AFBB-EDBFEC585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53BB986-7EBB-47DB-B233-25B554966C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5A79D8-EE26-4BBB-9240-FEB77ABB3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4E6F8-C9DA-445A-956D-4CCBC3D87F32}" type="datetimeFigureOut">
              <a:rPr lang="en-IN" smtClean="0"/>
              <a:t>16-02-2024</a:t>
            </a:fld>
            <a:endParaRPr lang="en-IN" dirty="0"/>
          </a:p>
        </p:txBody>
      </p:sp>
      <p:sp>
        <p:nvSpPr>
          <p:cNvPr id="5" name="Footer Placeholder 4">
            <a:extLst>
              <a:ext uri="{FF2B5EF4-FFF2-40B4-BE49-F238E27FC236}">
                <a16:creationId xmlns:a16="http://schemas.microsoft.com/office/drawing/2014/main" id="{A6A9CCE0-FD56-492E-8523-8DD83D2A9C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DAD3DEDB-C74F-4716-AF9A-BBE754A6CF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CF658-2061-478F-B50C-9B787A131F13}" type="slidenum">
              <a:rPr lang="en-IN" smtClean="0"/>
              <a:t>‹#›</a:t>
            </a:fld>
            <a:endParaRPr lang="en-IN" dirty="0"/>
          </a:p>
        </p:txBody>
      </p:sp>
    </p:spTree>
    <p:extLst>
      <p:ext uri="{BB962C8B-B14F-4D97-AF65-F5344CB8AC3E}">
        <p14:creationId xmlns:p14="http://schemas.microsoft.com/office/powerpoint/2010/main" val="373991232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D2F98A-D686-4288-A88C-B7D3541D1A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FCEE332-C82A-47EB-A251-6D26FBD5B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7DFA6F4-EB7E-451F-8496-4958D13D0F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EC362-B274-4F93-9B61-57F9AE05D8CD}" type="datetimeFigureOut">
              <a:rPr lang="en-IN" smtClean="0"/>
              <a:t>16-02-2024</a:t>
            </a:fld>
            <a:endParaRPr lang="en-IN" dirty="0"/>
          </a:p>
        </p:txBody>
      </p:sp>
      <p:sp>
        <p:nvSpPr>
          <p:cNvPr id="5" name="Footer Placeholder 4">
            <a:extLst>
              <a:ext uri="{FF2B5EF4-FFF2-40B4-BE49-F238E27FC236}">
                <a16:creationId xmlns:a16="http://schemas.microsoft.com/office/drawing/2014/main" id="{ACAD75C4-744B-498B-A423-A233134B0E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13B2847D-B675-40C1-AC17-2DE49100E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C5625-5A3B-4675-A2C2-D0FB02977BCF}" type="slidenum">
              <a:rPr lang="en-IN" smtClean="0"/>
              <a:t>‹#›</a:t>
            </a:fld>
            <a:endParaRPr lang="en-IN" dirty="0"/>
          </a:p>
        </p:txBody>
      </p:sp>
    </p:spTree>
    <p:extLst>
      <p:ext uri="{BB962C8B-B14F-4D97-AF65-F5344CB8AC3E}">
        <p14:creationId xmlns:p14="http://schemas.microsoft.com/office/powerpoint/2010/main" val="273104470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C47D09-1423-407E-805C-311CC0A0CC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058B62B-8C0C-4E42-9E1F-1007A7430C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B7BD82-A06A-4CCC-8B28-829F97AE2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73EC3-666B-41F7-9FBF-4B1645DC4B6E}" type="datetimeFigureOut">
              <a:rPr lang="en-IN" smtClean="0"/>
              <a:t>16-02-2024</a:t>
            </a:fld>
            <a:endParaRPr lang="en-IN" dirty="0"/>
          </a:p>
        </p:txBody>
      </p:sp>
      <p:sp>
        <p:nvSpPr>
          <p:cNvPr id="5" name="Footer Placeholder 4">
            <a:extLst>
              <a:ext uri="{FF2B5EF4-FFF2-40B4-BE49-F238E27FC236}">
                <a16:creationId xmlns:a16="http://schemas.microsoft.com/office/drawing/2014/main" id="{B24BFDF2-B049-4F13-B8DC-9483D7D952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EC0B58AF-25D1-4066-8648-11DD89DDA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8A41C-3D48-4393-9902-A5D81CBB9BF3}" type="slidenum">
              <a:rPr lang="en-IN" smtClean="0"/>
              <a:t>‹#›</a:t>
            </a:fld>
            <a:endParaRPr lang="en-IN" dirty="0"/>
          </a:p>
        </p:txBody>
      </p:sp>
    </p:spTree>
    <p:extLst>
      <p:ext uri="{BB962C8B-B14F-4D97-AF65-F5344CB8AC3E}">
        <p14:creationId xmlns:p14="http://schemas.microsoft.com/office/powerpoint/2010/main" val="82769178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C0EDA6-C908-4A57-9049-20C3111BF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EBFC83-E7EC-4A47-8F21-EAFC066BD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7DAF0-B663-4C0B-9B5E-5A4ACA7C7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6F177-BC15-4358-819F-1836B6233319}" type="datetimeFigureOut">
              <a:rPr lang="en-US" smtClean="0"/>
              <a:t>2/16/2024</a:t>
            </a:fld>
            <a:endParaRPr lang="en-US" dirty="0"/>
          </a:p>
        </p:txBody>
      </p:sp>
      <p:sp>
        <p:nvSpPr>
          <p:cNvPr id="5" name="Footer Placeholder 4">
            <a:extLst>
              <a:ext uri="{FF2B5EF4-FFF2-40B4-BE49-F238E27FC236}">
                <a16:creationId xmlns:a16="http://schemas.microsoft.com/office/drawing/2014/main" id="{1B0C9A43-08D1-4DCB-8C02-9090C64DE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E6CF4-0650-4218-B611-EFD0B21C4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92B84-67B7-4175-8A6F-570A1F0A1236}" type="slidenum">
              <a:rPr lang="en-US" smtClean="0"/>
              <a:t>‹#›</a:t>
            </a:fld>
            <a:endParaRPr lang="en-US" dirty="0"/>
          </a:p>
        </p:txBody>
      </p:sp>
    </p:spTree>
    <p:extLst>
      <p:ext uri="{BB962C8B-B14F-4D97-AF65-F5344CB8AC3E}">
        <p14:creationId xmlns:p14="http://schemas.microsoft.com/office/powerpoint/2010/main" val="241649381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lare.Mahoney@redcar-cleveland.gov.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skyblue.org.uk/" TargetMode="External"/><Relationship Id="rId5" Type="http://schemas.openxmlformats.org/officeDocument/2006/relationships/hyperlink" Target="mailto:alan@skyblue.org.uk" TargetMode="External"/><Relationship Id="rId4" Type="http://schemas.openxmlformats.org/officeDocument/2006/relationships/hyperlink" Target="mailto:amanda.olvanhill@redcar-cleveland.gov.uk"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4"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dirty="0">
              <a:solidFill>
                <a:schemeClr val="tx1"/>
              </a:solidFill>
            </a:endParaRPr>
          </a:p>
        </p:txBody>
      </p:sp>
      <p:sp>
        <p:nvSpPr>
          <p:cNvPr id="65" name="Color Fill">
            <a:extLst>
              <a:ext uri="{FF2B5EF4-FFF2-40B4-BE49-F238E27FC236}">
                <a16:creationId xmlns:a16="http://schemas.microsoft.com/office/drawing/2014/main" id="{06FDC3C5-8431-45BA-A6F9-CFFCB567E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66" name="Group 65">
            <a:extLst>
              <a:ext uri="{FF2B5EF4-FFF2-40B4-BE49-F238E27FC236}">
                <a16:creationId xmlns:a16="http://schemas.microsoft.com/office/drawing/2014/main" id="{BEB65ABD-9F5B-401C-A4FA-CD6189F619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3875603" cy="6861532"/>
            <a:chOff x="7739089" y="-3532"/>
            <a:chExt cx="3875603" cy="6861532"/>
          </a:xfrm>
        </p:grpSpPr>
        <p:sp>
          <p:nvSpPr>
            <p:cNvPr id="58" name="Oval 57">
              <a:extLst>
                <a:ext uri="{FF2B5EF4-FFF2-40B4-BE49-F238E27FC236}">
                  <a16:creationId xmlns:a16="http://schemas.microsoft.com/office/drawing/2014/main" id="{0B180B35-C330-4CE0-8539-3298515440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67" name="Freeform: Shape 66">
              <a:extLst>
                <a:ext uri="{FF2B5EF4-FFF2-40B4-BE49-F238E27FC236}">
                  <a16:creationId xmlns:a16="http://schemas.microsoft.com/office/drawing/2014/main" id="{50F4DE9E-8700-47A1-B979-37CF4E27F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60" name="Graphic 9">
              <a:extLst>
                <a:ext uri="{FF2B5EF4-FFF2-40B4-BE49-F238E27FC236}">
                  <a16:creationId xmlns:a16="http://schemas.microsoft.com/office/drawing/2014/main" id="{BC11E757-F50F-4F18-9F0D-6DF406191B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dirty="0"/>
            </a:p>
          </p:txBody>
        </p:sp>
        <p:sp>
          <p:nvSpPr>
            <p:cNvPr id="68" name="Graphic 9">
              <a:extLst>
                <a:ext uri="{FF2B5EF4-FFF2-40B4-BE49-F238E27FC236}">
                  <a16:creationId xmlns:a16="http://schemas.microsoft.com/office/drawing/2014/main" id="{E8A144E7-745C-4BEF-AE3D-D714ABF11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5862" y="556562"/>
              <a:ext cx="2681635" cy="268163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grpSp>
      <p:sp>
        <p:nvSpPr>
          <p:cNvPr id="63"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2083435-903E-2C98-772E-AC624E1DA806}"/>
              </a:ext>
            </a:extLst>
          </p:cNvPr>
          <p:cNvSpPr>
            <a:spLocks noGrp="1"/>
          </p:cNvSpPr>
          <p:nvPr>
            <p:ph type="ctrTitle"/>
          </p:nvPr>
        </p:nvSpPr>
        <p:spPr>
          <a:xfrm>
            <a:off x="457200" y="676656"/>
            <a:ext cx="6816280" cy="3063240"/>
          </a:xfrm>
        </p:spPr>
        <p:txBody>
          <a:bodyPr>
            <a:normAutofit/>
          </a:bodyPr>
          <a:lstStyle/>
          <a:p>
            <a:r>
              <a:rPr lang="en-GB" b="1" dirty="0">
                <a:latin typeface="Calibri" panose="020F0502020204030204" pitchFamily="34" charset="0"/>
                <a:cs typeface="Calibri" panose="020F0502020204030204" pitchFamily="34" charset="0"/>
              </a:rPr>
              <a:t>A Theory of Change to help make attendance everyone’s business in Redcar &amp; Cleveland</a:t>
            </a:r>
          </a:p>
        </p:txBody>
      </p:sp>
      <p:sp>
        <p:nvSpPr>
          <p:cNvPr id="3" name="Subtitle 2">
            <a:extLst>
              <a:ext uri="{FF2B5EF4-FFF2-40B4-BE49-F238E27FC236}">
                <a16:creationId xmlns:a16="http://schemas.microsoft.com/office/drawing/2014/main" id="{5FF21FA9-35E7-C249-C3AD-158BFE32B5A9}"/>
              </a:ext>
            </a:extLst>
          </p:cNvPr>
          <p:cNvSpPr>
            <a:spLocks noGrp="1"/>
          </p:cNvSpPr>
          <p:nvPr>
            <p:ph type="subTitle" idx="1"/>
          </p:nvPr>
        </p:nvSpPr>
        <p:spPr>
          <a:xfrm>
            <a:off x="457200" y="5489707"/>
            <a:ext cx="6816280" cy="797874"/>
          </a:xfrm>
        </p:spPr>
        <p:txBody>
          <a:bodyPr>
            <a:normAutofit fontScale="92500" lnSpcReduction="10000"/>
          </a:bodyPr>
          <a:lstStyle/>
          <a:p>
            <a:r>
              <a:rPr lang="en-GB" dirty="0">
                <a:latin typeface="Calibri" panose="020F0502020204030204" pitchFamily="34" charset="0"/>
                <a:cs typeface="Calibri" panose="020F0502020204030204" pitchFamily="34" charset="0"/>
              </a:rPr>
              <a:t>Facilitated by Alan Graver, Skyblue Research Ltd</a:t>
            </a:r>
          </a:p>
          <a:p>
            <a:r>
              <a:rPr lang="en-GB" dirty="0">
                <a:latin typeface="Calibri" panose="020F0502020204030204" pitchFamily="34" charset="0"/>
                <a:cs typeface="Calibri" panose="020F0502020204030204" pitchFamily="34" charset="0"/>
              </a:rPr>
              <a:t>December 2023</a:t>
            </a:r>
          </a:p>
        </p:txBody>
      </p:sp>
      <p:pic>
        <p:nvPicPr>
          <p:cNvPr id="7" name="Picture 6">
            <a:extLst>
              <a:ext uri="{FF2B5EF4-FFF2-40B4-BE49-F238E27FC236}">
                <a16:creationId xmlns:a16="http://schemas.microsoft.com/office/drawing/2014/main" id="{9623C1D6-F7CB-41A8-2167-C7A371499712}"/>
              </a:ext>
            </a:extLst>
          </p:cNvPr>
          <p:cNvPicPr>
            <a:picLocks noChangeAspect="1"/>
          </p:cNvPicPr>
          <p:nvPr/>
        </p:nvPicPr>
        <p:blipFill rotWithShape="1">
          <a:blip r:embed="rId4"/>
          <a:srcRect l="24392" r="31896" b="2"/>
          <a:stretch/>
        </p:blipFill>
        <p:spPr>
          <a:xfrm>
            <a:off x="7890250" y="127841"/>
            <a:ext cx="3612857" cy="3612856"/>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36762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8CB9-531B-D6FF-54F0-8289452A2904}"/>
              </a:ext>
            </a:extLst>
          </p:cNvPr>
          <p:cNvSpPr>
            <a:spLocks noGrp="1"/>
          </p:cNvSpPr>
          <p:nvPr>
            <p:ph type="title"/>
          </p:nvPr>
        </p:nvSpPr>
        <p:spPr>
          <a:xfrm>
            <a:off x="129210" y="344170"/>
            <a:ext cx="8013028" cy="673734"/>
          </a:xfrm>
        </p:spPr>
        <p:txBody>
          <a:bodyPr>
            <a:noAutofit/>
          </a:bodyPr>
          <a:lstStyle/>
          <a:p>
            <a:r>
              <a:rPr lang="en-GB" sz="4000" b="1" dirty="0"/>
              <a:t>Short-term goal (to end 2026)</a:t>
            </a:r>
          </a:p>
        </p:txBody>
      </p:sp>
      <p:sp>
        <p:nvSpPr>
          <p:cNvPr id="3" name="Content Placeholder 2">
            <a:extLst>
              <a:ext uri="{FF2B5EF4-FFF2-40B4-BE49-F238E27FC236}">
                <a16:creationId xmlns:a16="http://schemas.microsoft.com/office/drawing/2014/main" id="{33660E0C-E69E-100D-BBEE-482E6FCE7918}"/>
              </a:ext>
            </a:extLst>
          </p:cNvPr>
          <p:cNvSpPr>
            <a:spLocks noGrp="1"/>
          </p:cNvSpPr>
          <p:nvPr>
            <p:ph idx="1"/>
          </p:nvPr>
        </p:nvSpPr>
        <p:spPr>
          <a:xfrm>
            <a:off x="129210" y="1880481"/>
            <a:ext cx="8160026" cy="3146592"/>
          </a:xfrm>
        </p:spPr>
        <p:style>
          <a:lnRef idx="2">
            <a:schemeClr val="accent6"/>
          </a:lnRef>
          <a:fillRef idx="1">
            <a:schemeClr val="lt1"/>
          </a:fillRef>
          <a:effectRef idx="0">
            <a:schemeClr val="accent6"/>
          </a:effectRef>
          <a:fontRef idx="minor">
            <a:schemeClr val="dk1"/>
          </a:fontRef>
        </p:style>
        <p:txBody>
          <a:bodyPr>
            <a:normAutofit/>
          </a:bodyPr>
          <a:lstStyle/>
          <a:p>
            <a:pPr marL="0" indent="0" algn="ctr">
              <a:buNone/>
            </a:pPr>
            <a:r>
              <a:rPr lang="en-GB" sz="3200" b="1" dirty="0">
                <a:effectLst/>
                <a:latin typeface="Calibri" panose="020F0502020204030204" pitchFamily="34" charset="0"/>
                <a:ea typeface="Calibri" panose="020F0502020204030204" pitchFamily="34" charset="0"/>
                <a:cs typeface="Times New Roman" panose="02020603050405020304" pitchFamily="18" charset="0"/>
              </a:rPr>
              <a:t>We will seek to learn together how to prevent the risks, and reverse the levels, of persistent and severe absence by children and young people in Redcar and Cleveland by the end of 2026 compared to the prevailing situation in 2023.</a:t>
            </a:r>
          </a:p>
          <a:p>
            <a:pPr marL="0" indent="0">
              <a:lnSpc>
                <a:spcPct val="110000"/>
              </a:lnSpc>
              <a:spcBef>
                <a:spcPct val="0"/>
              </a:spcBef>
              <a:buNone/>
            </a:pPr>
            <a:endParaRPr lang="en-GB" sz="3900" dirty="0">
              <a:latin typeface="+mj-lt"/>
              <a:ea typeface="+mj-ea"/>
              <a:cs typeface="+mj-cs"/>
            </a:endParaRPr>
          </a:p>
          <a:p>
            <a:pPr marL="0" indent="0">
              <a:buNone/>
            </a:pPr>
            <a:endParaRPr lang="en-GB" sz="2800" dirty="0"/>
          </a:p>
        </p:txBody>
      </p:sp>
      <p:sp>
        <p:nvSpPr>
          <p:cNvPr id="4" name="Rectangle: Rounded Corners 4">
            <a:extLst>
              <a:ext uri="{FF2B5EF4-FFF2-40B4-BE49-F238E27FC236}">
                <a16:creationId xmlns:a16="http://schemas.microsoft.com/office/drawing/2014/main" id="{27838F10-70BA-B4CF-B3DD-E15A71B87A2B}"/>
              </a:ext>
            </a:extLst>
          </p:cNvPr>
          <p:cNvSpPr/>
          <p:nvPr/>
        </p:nvSpPr>
        <p:spPr>
          <a:xfrm>
            <a:off x="9111727" y="1328286"/>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Consensus achieved by the ToC Group 5</a:t>
            </a:r>
            <a:r>
              <a:rPr lang="en-GB" baseline="30000" dirty="0"/>
              <a:t>th</a:t>
            </a:r>
            <a:r>
              <a:rPr lang="en-GB" dirty="0"/>
              <a:t> December 2023</a:t>
            </a:r>
          </a:p>
        </p:txBody>
      </p:sp>
      <p:sp>
        <p:nvSpPr>
          <p:cNvPr id="5" name="Rectangle: Rounded Corners 4">
            <a:extLst>
              <a:ext uri="{FF2B5EF4-FFF2-40B4-BE49-F238E27FC236}">
                <a16:creationId xmlns:a16="http://schemas.microsoft.com/office/drawing/2014/main" id="{8FF2B2BA-30A2-6694-51E0-E1A9CB8DB9BA}"/>
              </a:ext>
            </a:extLst>
          </p:cNvPr>
          <p:cNvSpPr/>
          <p:nvPr/>
        </p:nvSpPr>
        <p:spPr>
          <a:xfrm>
            <a:off x="9204492" y="4372973"/>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This goal needs to be shared wider and drive collaborative action between 2024 and 2026.</a:t>
            </a:r>
          </a:p>
        </p:txBody>
      </p:sp>
    </p:spTree>
    <p:extLst>
      <p:ext uri="{BB962C8B-B14F-4D97-AF65-F5344CB8AC3E}">
        <p14:creationId xmlns:p14="http://schemas.microsoft.com/office/powerpoint/2010/main" val="1153650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8CB9-531B-D6FF-54F0-8289452A2904}"/>
              </a:ext>
            </a:extLst>
          </p:cNvPr>
          <p:cNvSpPr>
            <a:spLocks noGrp="1"/>
          </p:cNvSpPr>
          <p:nvPr>
            <p:ph type="title"/>
          </p:nvPr>
        </p:nvSpPr>
        <p:spPr>
          <a:xfrm>
            <a:off x="129210" y="344170"/>
            <a:ext cx="8013028" cy="673734"/>
          </a:xfrm>
        </p:spPr>
        <p:txBody>
          <a:bodyPr>
            <a:normAutofit/>
          </a:bodyPr>
          <a:lstStyle/>
          <a:p>
            <a:r>
              <a:rPr lang="en-GB" sz="3600" dirty="0"/>
              <a:t>Short-term goal (to end 2026)</a:t>
            </a:r>
          </a:p>
        </p:txBody>
      </p:sp>
      <p:sp>
        <p:nvSpPr>
          <p:cNvPr id="3" name="Content Placeholder 2">
            <a:extLst>
              <a:ext uri="{FF2B5EF4-FFF2-40B4-BE49-F238E27FC236}">
                <a16:creationId xmlns:a16="http://schemas.microsoft.com/office/drawing/2014/main" id="{33660E0C-E69E-100D-BBEE-482E6FCE7918}"/>
              </a:ext>
            </a:extLst>
          </p:cNvPr>
          <p:cNvSpPr>
            <a:spLocks noGrp="1"/>
          </p:cNvSpPr>
          <p:nvPr>
            <p:ph idx="1"/>
          </p:nvPr>
        </p:nvSpPr>
        <p:spPr>
          <a:xfrm>
            <a:off x="129209" y="1222512"/>
            <a:ext cx="8160026" cy="5291317"/>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sz="2200" b="1" dirty="0">
                <a:effectLst/>
                <a:latin typeface="Calibri" panose="020F0502020204030204" pitchFamily="34" charset="0"/>
                <a:ea typeface="Calibri" panose="020F0502020204030204" pitchFamily="34" charset="0"/>
                <a:cs typeface="Times New Roman" panose="02020603050405020304" pitchFamily="18" charset="0"/>
              </a:rPr>
              <a:t>Associated goals</a:t>
            </a:r>
          </a:p>
          <a:p>
            <a:r>
              <a:rPr lang="en-GB" sz="2200" b="1" dirty="0">
                <a:latin typeface="Calibri" panose="020F0502020204030204" pitchFamily="34" charset="0"/>
                <a:ea typeface="Calibri" panose="020F0502020204030204" pitchFamily="34" charset="0"/>
                <a:cs typeface="Times New Roman" panose="02020603050405020304" pitchFamily="18" charset="0"/>
              </a:rPr>
              <a:t>Seek to connect the system in a way that works better around each child’s individual needs in order that they are more motivated, supported and equipped to attend and learn well.</a:t>
            </a:r>
          </a:p>
          <a:p>
            <a:r>
              <a:rPr lang="en-GB" sz="2200" b="1" dirty="0">
                <a:latin typeface="Calibri" panose="020F0502020204030204" pitchFamily="34" charset="0"/>
                <a:ea typeface="Calibri" panose="020F0502020204030204" pitchFamily="34" charset="0"/>
                <a:cs typeface="Times New Roman" panose="02020603050405020304" pitchFamily="18" charset="0"/>
              </a:rPr>
              <a:t>Develop relationship-centred and trauma-informed practices across the Borough that work around each child, whole family and in each education setting such that meaningful adjustments are made that lead to not only better attendance, but opportunities to succeed and learn.</a:t>
            </a:r>
          </a:p>
          <a:p>
            <a:r>
              <a:rPr lang="en-GB" sz="2200" b="1" dirty="0">
                <a:latin typeface="Calibri" panose="020F0502020204030204" pitchFamily="34" charset="0"/>
                <a:ea typeface="Calibri" panose="020F0502020204030204" pitchFamily="34" charset="0"/>
                <a:cs typeface="Times New Roman" panose="02020603050405020304" pitchFamily="18" charset="0"/>
              </a:rPr>
              <a:t>Test and learn how to eliminate barriers to attendance in at least one geographical place (</a:t>
            </a:r>
            <a:r>
              <a:rPr lang="en-GB" sz="2200" b="1" i="1" dirty="0">
                <a:latin typeface="Calibri" panose="020F0502020204030204" pitchFamily="34" charset="0"/>
                <a:ea typeface="Calibri" panose="020F0502020204030204" pitchFamily="34" charset="0"/>
                <a:cs typeface="Times New Roman" panose="02020603050405020304" pitchFamily="18" charset="0"/>
              </a:rPr>
              <a:t>self-defining communities</a:t>
            </a:r>
            <a:r>
              <a:rPr lang="en-GB" sz="2200" b="1" dirty="0">
                <a:latin typeface="Calibri" panose="020F0502020204030204" pitchFamily="34" charset="0"/>
                <a:ea typeface="Calibri" panose="020F0502020204030204" pitchFamily="34" charset="0"/>
                <a:cs typeface="Times New Roman" panose="02020603050405020304" pitchFamily="18" charset="0"/>
              </a:rPr>
              <a:t>) within the Borough to demonstrate what is possible to achieve from encouraging a more connected system where attendance is everyone’s business in that place. </a:t>
            </a:r>
          </a:p>
          <a:p>
            <a:pPr marL="0" indent="0">
              <a:lnSpc>
                <a:spcPct val="110000"/>
              </a:lnSpc>
              <a:spcBef>
                <a:spcPct val="0"/>
              </a:spcBef>
              <a:buNone/>
            </a:pPr>
            <a:endParaRPr lang="en-GB" sz="3900" dirty="0">
              <a:latin typeface="+mj-lt"/>
              <a:ea typeface="+mj-ea"/>
              <a:cs typeface="+mj-cs"/>
            </a:endParaRPr>
          </a:p>
          <a:p>
            <a:pPr marL="0" indent="0">
              <a:buNone/>
            </a:pPr>
            <a:endParaRPr lang="en-GB" sz="2800" dirty="0"/>
          </a:p>
        </p:txBody>
      </p:sp>
      <p:sp>
        <p:nvSpPr>
          <p:cNvPr id="4" name="Rectangle: Rounded Corners 4">
            <a:extLst>
              <a:ext uri="{FF2B5EF4-FFF2-40B4-BE49-F238E27FC236}">
                <a16:creationId xmlns:a16="http://schemas.microsoft.com/office/drawing/2014/main" id="{4ABB56B8-153A-92ED-6094-FE28FB08EA87}"/>
              </a:ext>
            </a:extLst>
          </p:cNvPr>
          <p:cNvSpPr/>
          <p:nvPr/>
        </p:nvSpPr>
        <p:spPr>
          <a:xfrm>
            <a:off x="9111727" y="1328286"/>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Consensus achieved by the ToC Group 5</a:t>
            </a:r>
            <a:r>
              <a:rPr lang="en-GB" baseline="30000" dirty="0"/>
              <a:t>th</a:t>
            </a:r>
            <a:r>
              <a:rPr lang="en-GB" dirty="0"/>
              <a:t> December 2023</a:t>
            </a:r>
          </a:p>
        </p:txBody>
      </p:sp>
      <p:sp>
        <p:nvSpPr>
          <p:cNvPr id="5" name="Rectangle: Rounded Corners 4">
            <a:extLst>
              <a:ext uri="{FF2B5EF4-FFF2-40B4-BE49-F238E27FC236}">
                <a16:creationId xmlns:a16="http://schemas.microsoft.com/office/drawing/2014/main" id="{A4D0B428-CFBC-BAB7-9CB0-8C8F9D88B49A}"/>
              </a:ext>
            </a:extLst>
          </p:cNvPr>
          <p:cNvSpPr/>
          <p:nvPr/>
        </p:nvSpPr>
        <p:spPr>
          <a:xfrm>
            <a:off x="9204492" y="4372973"/>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These associated goals need to be shared wider and drive collaborative action between 2024 and 2026.</a:t>
            </a:r>
          </a:p>
        </p:txBody>
      </p:sp>
    </p:spTree>
    <p:extLst>
      <p:ext uri="{BB962C8B-B14F-4D97-AF65-F5344CB8AC3E}">
        <p14:creationId xmlns:p14="http://schemas.microsoft.com/office/powerpoint/2010/main" val="682884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660E0C-E69E-100D-BBEE-482E6FCE7918}"/>
              </a:ext>
            </a:extLst>
          </p:cNvPr>
          <p:cNvSpPr>
            <a:spLocks noGrp="1"/>
          </p:cNvSpPr>
          <p:nvPr>
            <p:ph idx="1"/>
          </p:nvPr>
        </p:nvSpPr>
        <p:spPr>
          <a:xfrm>
            <a:off x="119270" y="252591"/>
            <a:ext cx="8160026" cy="5495926"/>
          </a:xfrm>
        </p:spPr>
        <p:txBody>
          <a:bodyPr>
            <a:normAutofit fontScale="92500" lnSpcReduction="10000"/>
          </a:bodyPr>
          <a:lstStyle/>
          <a:p>
            <a:pPr marL="0" indent="0">
              <a:lnSpc>
                <a:spcPct val="110000"/>
              </a:lnSpc>
              <a:spcBef>
                <a:spcPct val="0"/>
              </a:spcBef>
              <a:buNone/>
            </a:pPr>
            <a:endParaRPr lang="en-GB" sz="3900" dirty="0">
              <a:latin typeface="+mj-lt"/>
              <a:ea typeface="+mj-ea"/>
              <a:cs typeface="+mj-cs"/>
            </a:endParaRPr>
          </a:p>
          <a:p>
            <a:pPr marL="0" indent="0">
              <a:lnSpc>
                <a:spcPct val="110000"/>
              </a:lnSpc>
              <a:spcBef>
                <a:spcPct val="0"/>
              </a:spcBef>
              <a:buNone/>
            </a:pPr>
            <a:r>
              <a:rPr lang="en-GB" sz="3900" dirty="0">
                <a:latin typeface="+mj-lt"/>
                <a:ea typeface="+mj-ea"/>
                <a:cs typeface="+mj-cs"/>
              </a:rPr>
              <a:t>Impacts if we pursue this goal together?</a:t>
            </a:r>
          </a:p>
          <a:p>
            <a:endParaRPr lang="en-GB" sz="2200" b="1" dirty="0">
              <a:latin typeface="Calibri" panose="020F0502020204030204" pitchFamily="34" charset="0"/>
              <a:cs typeface="Times New Roman" panose="02020603050405020304" pitchFamily="18" charset="0"/>
            </a:endParaRPr>
          </a:p>
          <a:p>
            <a:r>
              <a:rPr lang="en-GB" sz="2200" b="1" dirty="0">
                <a:latin typeface="Calibri" panose="020F0502020204030204" pitchFamily="34" charset="0"/>
                <a:cs typeface="Times New Roman" panose="02020603050405020304" pitchFamily="18" charset="0"/>
              </a:rPr>
              <a:t>The negative consequences of persistent and severe absence are avoided for a greater number of children and young people. </a:t>
            </a:r>
          </a:p>
          <a:p>
            <a:r>
              <a:rPr lang="en-GB" sz="2200" b="1" dirty="0">
                <a:latin typeface="Calibri" panose="020F0502020204030204" pitchFamily="34" charset="0"/>
                <a:cs typeface="Times New Roman" panose="02020603050405020304" pitchFamily="18" charset="0"/>
              </a:rPr>
              <a:t>Instead, their trajectories are replaced by a higher likelihood of longer term, positive life chances. Those who are motivated and supported to attend well, will engage and learn to their full potential for a greater proportion of their years in formal education.</a:t>
            </a:r>
          </a:p>
          <a:p>
            <a:r>
              <a:rPr lang="en-GB" sz="2200" b="1" dirty="0">
                <a:latin typeface="Calibri" panose="020F0502020204030204" pitchFamily="34" charset="0"/>
                <a:cs typeface="Times New Roman" panose="02020603050405020304" pitchFamily="18" charset="0"/>
              </a:rPr>
              <a:t>Child-centred solutions and whole family working models of practice will have evolved providing practical exemplars of how more preventative and early intervention activity is possible in future. </a:t>
            </a:r>
          </a:p>
          <a:p>
            <a:r>
              <a:rPr lang="en-GB" sz="2200" b="1" dirty="0">
                <a:latin typeface="Calibri" panose="020F0502020204030204" pitchFamily="34" charset="0"/>
                <a:ea typeface="Calibri" panose="020F0502020204030204" pitchFamily="34" charset="0"/>
                <a:cs typeface="Times New Roman" panose="02020603050405020304" pitchFamily="18" charset="0"/>
              </a:rPr>
              <a:t>If successful, the systems-based learning and activities from the suggested place-based approach between 2024 and 2026 could provide know-how and good practice to share, replicate and upscale across the Borough appropriately. </a:t>
            </a:r>
          </a:p>
          <a:p>
            <a:pPr marL="0" indent="0">
              <a:buNone/>
            </a:pPr>
            <a:endParaRPr lang="en-GB" sz="2800" dirty="0"/>
          </a:p>
        </p:txBody>
      </p:sp>
      <p:sp>
        <p:nvSpPr>
          <p:cNvPr id="2" name="Rectangle: Rounded Corners 4">
            <a:extLst>
              <a:ext uri="{FF2B5EF4-FFF2-40B4-BE49-F238E27FC236}">
                <a16:creationId xmlns:a16="http://schemas.microsoft.com/office/drawing/2014/main" id="{19DDFCD8-574D-EDC5-1A33-556DE12CD3F4}"/>
              </a:ext>
            </a:extLst>
          </p:cNvPr>
          <p:cNvSpPr/>
          <p:nvPr/>
        </p:nvSpPr>
        <p:spPr>
          <a:xfrm>
            <a:off x="9111727" y="1328286"/>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Consensus achieved by the ToC Group 5</a:t>
            </a:r>
            <a:r>
              <a:rPr lang="en-GB" baseline="30000" dirty="0"/>
              <a:t>th</a:t>
            </a:r>
            <a:r>
              <a:rPr lang="en-GB" dirty="0"/>
              <a:t> December 2023</a:t>
            </a:r>
          </a:p>
        </p:txBody>
      </p:sp>
    </p:spTree>
    <p:extLst>
      <p:ext uri="{BB962C8B-B14F-4D97-AF65-F5344CB8AC3E}">
        <p14:creationId xmlns:p14="http://schemas.microsoft.com/office/powerpoint/2010/main" val="239342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66FC-6282-155E-D598-42BB0BDC3035}"/>
              </a:ext>
            </a:extLst>
          </p:cNvPr>
          <p:cNvSpPr>
            <a:spLocks noGrp="1"/>
          </p:cNvSpPr>
          <p:nvPr>
            <p:ph type="title"/>
          </p:nvPr>
        </p:nvSpPr>
        <p:spPr>
          <a:xfrm>
            <a:off x="457200" y="228601"/>
            <a:ext cx="7685037" cy="874642"/>
          </a:xfrm>
        </p:spPr>
        <p:txBody>
          <a:bodyPr/>
          <a:lstStyle/>
          <a:p>
            <a:r>
              <a:rPr lang="en-GB" dirty="0"/>
              <a:t>Medium term goal to 2030</a:t>
            </a:r>
          </a:p>
        </p:txBody>
      </p:sp>
      <p:sp>
        <p:nvSpPr>
          <p:cNvPr id="3" name="Content Placeholder 2">
            <a:extLst>
              <a:ext uri="{FF2B5EF4-FFF2-40B4-BE49-F238E27FC236}">
                <a16:creationId xmlns:a16="http://schemas.microsoft.com/office/drawing/2014/main" id="{8000E93C-ABD8-2C9E-D214-72587E6C925E}"/>
              </a:ext>
            </a:extLst>
          </p:cNvPr>
          <p:cNvSpPr>
            <a:spLocks noGrp="1"/>
          </p:cNvSpPr>
          <p:nvPr>
            <p:ph idx="1"/>
          </p:nvPr>
        </p:nvSpPr>
        <p:spPr>
          <a:xfrm>
            <a:off x="457200" y="1103243"/>
            <a:ext cx="7685037" cy="5073720"/>
          </a:xfrm>
        </p:spPr>
        <p:txBody>
          <a:bodyPr>
            <a:normAutofit/>
          </a:bodyPr>
          <a:lstStyle/>
          <a:p>
            <a:pPr marL="0" indent="0">
              <a:buNone/>
            </a:pPr>
            <a:r>
              <a:rPr lang="en-GB" dirty="0"/>
              <a:t>To upscale the effective aspects of the 2024-2026 place-based pilot(s) to more communities across Redcar &amp; Cleveland, systematically eliminating the barriers to persistent and severe attendance through joint working.</a:t>
            </a:r>
          </a:p>
          <a:p>
            <a:pPr marL="0" indent="0">
              <a:buNone/>
            </a:pPr>
            <a:r>
              <a:rPr lang="en-GB" dirty="0"/>
              <a:t>An increasing number of children, young people and families have their individual needs met successfully and they feel resilient for the future.</a:t>
            </a:r>
          </a:p>
          <a:p>
            <a:endParaRPr lang="en-GB" dirty="0"/>
          </a:p>
          <a:p>
            <a:pPr marL="0" indent="0">
              <a:buNone/>
            </a:pPr>
            <a:r>
              <a:rPr lang="en-GB" sz="4400" dirty="0">
                <a:latin typeface="+mj-lt"/>
                <a:ea typeface="+mj-ea"/>
                <a:cs typeface="+mj-cs"/>
              </a:rPr>
              <a:t>Long term goal to 2040</a:t>
            </a:r>
          </a:p>
          <a:p>
            <a:pPr marL="0" indent="0">
              <a:buNone/>
            </a:pPr>
            <a:r>
              <a:rPr lang="en-GB" sz="2100" dirty="0"/>
              <a:t>A system, and Borough, where it is exceptional for any child or young person to miss more than 10% of their education.</a:t>
            </a:r>
          </a:p>
          <a:p>
            <a:pPr marL="0" indent="0">
              <a:buNone/>
            </a:pPr>
            <a:r>
              <a:rPr lang="en-GB" sz="2100" dirty="0"/>
              <a:t>Redcar &amp; Cleveland is a place renowned for providing modern, flexible approaches that motivates, equips and supports children and their families to want to be at school college or other inspiring learning setting.</a:t>
            </a:r>
          </a:p>
          <a:p>
            <a:endParaRPr lang="en-GB" dirty="0"/>
          </a:p>
          <a:p>
            <a:endParaRPr lang="en-GB" dirty="0"/>
          </a:p>
        </p:txBody>
      </p:sp>
      <p:sp>
        <p:nvSpPr>
          <p:cNvPr id="4" name="Rectangle: Rounded Corners 4">
            <a:extLst>
              <a:ext uri="{FF2B5EF4-FFF2-40B4-BE49-F238E27FC236}">
                <a16:creationId xmlns:a16="http://schemas.microsoft.com/office/drawing/2014/main" id="{F5D9B437-4005-5E46-68CD-31F0E6DE38C6}"/>
              </a:ext>
            </a:extLst>
          </p:cNvPr>
          <p:cNvSpPr/>
          <p:nvPr/>
        </p:nvSpPr>
        <p:spPr>
          <a:xfrm>
            <a:off x="8813553" y="980905"/>
            <a:ext cx="2302136" cy="25179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Resources will be required to undertake any place-based pilot(s) and it may be better to extend to 2027 if it takes all of 2024 to ‘ready’ the foundations</a:t>
            </a:r>
          </a:p>
        </p:txBody>
      </p:sp>
      <p:sp>
        <p:nvSpPr>
          <p:cNvPr id="5" name="Rectangle: Rounded Corners 4">
            <a:extLst>
              <a:ext uri="{FF2B5EF4-FFF2-40B4-BE49-F238E27FC236}">
                <a16:creationId xmlns:a16="http://schemas.microsoft.com/office/drawing/2014/main" id="{F41DCF10-D490-E1F0-249D-F618A79B73BA}"/>
              </a:ext>
            </a:extLst>
          </p:cNvPr>
          <p:cNvSpPr/>
          <p:nvPr/>
        </p:nvSpPr>
        <p:spPr>
          <a:xfrm>
            <a:off x="8952701" y="4478990"/>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Consensus achieved by the ToC Group 5</a:t>
            </a:r>
            <a:r>
              <a:rPr lang="en-GB" baseline="30000" dirty="0"/>
              <a:t>th</a:t>
            </a:r>
            <a:r>
              <a:rPr lang="en-GB" dirty="0"/>
              <a:t> December 2023</a:t>
            </a:r>
          </a:p>
        </p:txBody>
      </p:sp>
    </p:spTree>
    <p:extLst>
      <p:ext uri="{BB962C8B-B14F-4D97-AF65-F5344CB8AC3E}">
        <p14:creationId xmlns:p14="http://schemas.microsoft.com/office/powerpoint/2010/main" val="1174738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778C5EA-9A73-4B93-8CF8-49FCC6712471}"/>
              </a:ext>
            </a:extLst>
          </p:cNvPr>
          <p:cNvGrpSpPr/>
          <p:nvPr/>
        </p:nvGrpSpPr>
        <p:grpSpPr>
          <a:xfrm rot="5662649">
            <a:off x="3187394" y="3381927"/>
            <a:ext cx="1684337" cy="2561445"/>
            <a:chOff x="1306513" y="1644650"/>
            <a:chExt cx="1109663" cy="1687513"/>
          </a:xfrm>
        </p:grpSpPr>
        <p:sp>
          <p:nvSpPr>
            <p:cNvPr id="5" name="Freeform 18">
              <a:extLst>
                <a:ext uri="{FF2B5EF4-FFF2-40B4-BE49-F238E27FC236}">
                  <a16:creationId xmlns:a16="http://schemas.microsoft.com/office/drawing/2014/main" id="{523A82A1-C4F9-4B92-B6E3-262B792D3E7A}"/>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19">
              <a:extLst>
                <a:ext uri="{FF2B5EF4-FFF2-40B4-BE49-F238E27FC236}">
                  <a16:creationId xmlns:a16="http://schemas.microsoft.com/office/drawing/2014/main" id="{30EB789E-17BC-42CF-B985-81D25FBBD5F2}"/>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7" name="Group 6">
            <a:extLst>
              <a:ext uri="{FF2B5EF4-FFF2-40B4-BE49-F238E27FC236}">
                <a16:creationId xmlns:a16="http://schemas.microsoft.com/office/drawing/2014/main" id="{8A8EF5AB-A84E-43D3-932B-131ABBC21CD3}"/>
              </a:ext>
            </a:extLst>
          </p:cNvPr>
          <p:cNvGrpSpPr/>
          <p:nvPr/>
        </p:nvGrpSpPr>
        <p:grpSpPr>
          <a:xfrm rot="13449093">
            <a:off x="7042235" y="2557554"/>
            <a:ext cx="1684337" cy="2561445"/>
            <a:chOff x="1306513" y="1644650"/>
            <a:chExt cx="1109663" cy="1687513"/>
          </a:xfrm>
        </p:grpSpPr>
        <p:sp>
          <p:nvSpPr>
            <p:cNvPr id="8" name="Freeform 18">
              <a:extLst>
                <a:ext uri="{FF2B5EF4-FFF2-40B4-BE49-F238E27FC236}">
                  <a16:creationId xmlns:a16="http://schemas.microsoft.com/office/drawing/2014/main" id="{3A4ADAD4-1011-419F-B2FC-D99542696F83}"/>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19">
              <a:extLst>
                <a:ext uri="{FF2B5EF4-FFF2-40B4-BE49-F238E27FC236}">
                  <a16:creationId xmlns:a16="http://schemas.microsoft.com/office/drawing/2014/main" id="{BA801450-623E-4F38-9CD2-7659C9DE9E7A}"/>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6EC22A2F-6323-4226-A38D-629F58FCB0AD}"/>
              </a:ext>
            </a:extLst>
          </p:cNvPr>
          <p:cNvGrpSpPr/>
          <p:nvPr/>
        </p:nvGrpSpPr>
        <p:grpSpPr>
          <a:xfrm rot="7830861">
            <a:off x="4158092" y="2170571"/>
            <a:ext cx="1684337" cy="2561445"/>
            <a:chOff x="1306513" y="1644650"/>
            <a:chExt cx="1109663" cy="1687513"/>
          </a:xfrm>
        </p:grpSpPr>
        <p:sp>
          <p:nvSpPr>
            <p:cNvPr id="11" name="Freeform 18">
              <a:extLst>
                <a:ext uri="{FF2B5EF4-FFF2-40B4-BE49-F238E27FC236}">
                  <a16:creationId xmlns:a16="http://schemas.microsoft.com/office/drawing/2014/main" id="{A29E2B47-8AEA-4B2E-AE22-20FC2C03505F}"/>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9">
              <a:extLst>
                <a:ext uri="{FF2B5EF4-FFF2-40B4-BE49-F238E27FC236}">
                  <a16:creationId xmlns:a16="http://schemas.microsoft.com/office/drawing/2014/main" id="{570EAF8A-A255-43F4-997F-D2333CE66FC1}"/>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A1A52997-8A72-4C5D-90D7-9E35FA1F1277}"/>
              </a:ext>
            </a:extLst>
          </p:cNvPr>
          <p:cNvGrpSpPr/>
          <p:nvPr/>
        </p:nvGrpSpPr>
        <p:grpSpPr>
          <a:xfrm rot="10570456">
            <a:off x="5726701" y="1890498"/>
            <a:ext cx="1684337" cy="2561445"/>
            <a:chOff x="1306513" y="1644650"/>
            <a:chExt cx="1109663" cy="1687513"/>
          </a:xfrm>
        </p:grpSpPr>
        <p:sp>
          <p:nvSpPr>
            <p:cNvPr id="14" name="Freeform 18">
              <a:extLst>
                <a:ext uri="{FF2B5EF4-FFF2-40B4-BE49-F238E27FC236}">
                  <a16:creationId xmlns:a16="http://schemas.microsoft.com/office/drawing/2014/main" id="{56EF0BAF-192E-47BC-A741-AE38AD6B3F01}"/>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9">
              <a:extLst>
                <a:ext uri="{FF2B5EF4-FFF2-40B4-BE49-F238E27FC236}">
                  <a16:creationId xmlns:a16="http://schemas.microsoft.com/office/drawing/2014/main" id="{ABEE9606-4CFC-423B-8D5F-5322AF5AE238}"/>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8" name="Freeform 94">
            <a:extLst>
              <a:ext uri="{FF2B5EF4-FFF2-40B4-BE49-F238E27FC236}">
                <a16:creationId xmlns:a16="http://schemas.microsoft.com/office/drawing/2014/main" id="{06F035C6-D25E-4228-ADC3-3D5421F1CAF0}"/>
              </a:ext>
            </a:extLst>
          </p:cNvPr>
          <p:cNvSpPr>
            <a:spLocks noEditPoints="1"/>
          </p:cNvSpPr>
          <p:nvPr/>
        </p:nvSpPr>
        <p:spPr bwMode="auto">
          <a:xfrm>
            <a:off x="2142271" y="3847902"/>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Freeform 5">
            <a:extLst>
              <a:ext uri="{FF2B5EF4-FFF2-40B4-BE49-F238E27FC236}">
                <a16:creationId xmlns:a16="http://schemas.microsoft.com/office/drawing/2014/main" id="{7CF89A8F-8448-41CC-AC90-82EE6C3A58D3}"/>
              </a:ext>
            </a:extLst>
          </p:cNvPr>
          <p:cNvSpPr>
            <a:spLocks/>
          </p:cNvSpPr>
          <p:nvPr/>
        </p:nvSpPr>
        <p:spPr bwMode="auto">
          <a:xfrm flipH="1">
            <a:off x="0" y="6068449"/>
            <a:ext cx="12192000" cy="787544"/>
          </a:xfrm>
          <a:custGeom>
            <a:avLst/>
            <a:gdLst>
              <a:gd name="T0" fmla="*/ 0 w 3200"/>
              <a:gd name="T1" fmla="*/ 29 h 762"/>
              <a:gd name="T2" fmla="*/ 1413 w 3200"/>
              <a:gd name="T3" fmla="*/ 352 h 762"/>
              <a:gd name="T4" fmla="*/ 3200 w 3200"/>
              <a:gd name="T5" fmla="*/ 545 h 762"/>
              <a:gd name="T6" fmla="*/ 3200 w 3200"/>
              <a:gd name="T7" fmla="*/ 762 h 762"/>
              <a:gd name="T8" fmla="*/ 0 w 3200"/>
              <a:gd name="T9" fmla="*/ 762 h 762"/>
              <a:gd name="T10" fmla="*/ 0 w 3200"/>
              <a:gd name="T11" fmla="*/ 29 h 762"/>
            </a:gdLst>
            <a:ahLst/>
            <a:cxnLst>
              <a:cxn ang="0">
                <a:pos x="T0" y="T1"/>
              </a:cxn>
              <a:cxn ang="0">
                <a:pos x="T2" y="T3"/>
              </a:cxn>
              <a:cxn ang="0">
                <a:pos x="T4" y="T5"/>
              </a:cxn>
              <a:cxn ang="0">
                <a:pos x="T6" y="T7"/>
              </a:cxn>
              <a:cxn ang="0">
                <a:pos x="T8" y="T9"/>
              </a:cxn>
              <a:cxn ang="0">
                <a:pos x="T10" y="T11"/>
              </a:cxn>
            </a:cxnLst>
            <a:rect l="0" t="0" r="r" b="b"/>
            <a:pathLst>
              <a:path w="3200" h="762">
                <a:moveTo>
                  <a:pt x="0" y="29"/>
                </a:moveTo>
                <a:cubicBezTo>
                  <a:pt x="0" y="29"/>
                  <a:pt x="662" y="0"/>
                  <a:pt x="1413" y="352"/>
                </a:cubicBezTo>
                <a:cubicBezTo>
                  <a:pt x="2164" y="705"/>
                  <a:pt x="3200" y="545"/>
                  <a:pt x="3200" y="545"/>
                </a:cubicBezTo>
                <a:cubicBezTo>
                  <a:pt x="3200" y="762"/>
                  <a:pt x="3200" y="762"/>
                  <a:pt x="3200" y="762"/>
                </a:cubicBezTo>
                <a:cubicBezTo>
                  <a:pt x="0" y="762"/>
                  <a:pt x="0" y="762"/>
                  <a:pt x="0" y="762"/>
                </a:cubicBezTo>
                <a:lnTo>
                  <a:pt x="0" y="29"/>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 name="Freeform 6">
            <a:extLst>
              <a:ext uri="{FF2B5EF4-FFF2-40B4-BE49-F238E27FC236}">
                <a16:creationId xmlns:a16="http://schemas.microsoft.com/office/drawing/2014/main" id="{23D13CD1-22BF-4F0C-B28E-2B6146A28371}"/>
              </a:ext>
            </a:extLst>
          </p:cNvPr>
          <p:cNvSpPr>
            <a:spLocks/>
          </p:cNvSpPr>
          <p:nvPr/>
        </p:nvSpPr>
        <p:spPr bwMode="auto">
          <a:xfrm flipH="1">
            <a:off x="0" y="6013927"/>
            <a:ext cx="12192000" cy="894817"/>
          </a:xfrm>
          <a:custGeom>
            <a:avLst/>
            <a:gdLst>
              <a:gd name="T0" fmla="*/ 3200 w 3200"/>
              <a:gd name="T1" fmla="*/ 66 h 423"/>
              <a:gd name="T2" fmla="*/ 1743 w 3200"/>
              <a:gd name="T3" fmla="*/ 212 h 423"/>
              <a:gd name="T4" fmla="*/ 0 w 3200"/>
              <a:gd name="T5" fmla="*/ 175 h 423"/>
              <a:gd name="T6" fmla="*/ 0 w 3200"/>
              <a:gd name="T7" fmla="*/ 404 h 423"/>
              <a:gd name="T8" fmla="*/ 3200 w 3200"/>
              <a:gd name="T9" fmla="*/ 404 h 423"/>
              <a:gd name="T10" fmla="*/ 3200 w 3200"/>
              <a:gd name="T11" fmla="*/ 66 h 423"/>
            </a:gdLst>
            <a:ahLst/>
            <a:cxnLst>
              <a:cxn ang="0">
                <a:pos x="T0" y="T1"/>
              </a:cxn>
              <a:cxn ang="0">
                <a:pos x="T2" y="T3"/>
              </a:cxn>
              <a:cxn ang="0">
                <a:pos x="T4" y="T5"/>
              </a:cxn>
              <a:cxn ang="0">
                <a:pos x="T6" y="T7"/>
              </a:cxn>
              <a:cxn ang="0">
                <a:pos x="T8" y="T9"/>
              </a:cxn>
              <a:cxn ang="0">
                <a:pos x="T10" y="T11"/>
              </a:cxn>
            </a:cxnLst>
            <a:rect l="0" t="0" r="r" b="b"/>
            <a:pathLst>
              <a:path w="3200" h="423">
                <a:moveTo>
                  <a:pt x="3200" y="66"/>
                </a:moveTo>
                <a:cubicBezTo>
                  <a:pt x="3200" y="66"/>
                  <a:pt x="2831" y="0"/>
                  <a:pt x="1743" y="212"/>
                </a:cubicBezTo>
                <a:cubicBezTo>
                  <a:pt x="655" y="423"/>
                  <a:pt x="0" y="175"/>
                  <a:pt x="0" y="175"/>
                </a:cubicBezTo>
                <a:cubicBezTo>
                  <a:pt x="0" y="404"/>
                  <a:pt x="0" y="404"/>
                  <a:pt x="0" y="404"/>
                </a:cubicBezTo>
                <a:cubicBezTo>
                  <a:pt x="3200" y="404"/>
                  <a:pt x="3200" y="404"/>
                  <a:pt x="3200" y="404"/>
                </a:cubicBezTo>
                <a:lnTo>
                  <a:pt x="3200" y="66"/>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9E3B5AA9-8246-4A9E-B453-BB920026D08B}"/>
              </a:ext>
            </a:extLst>
          </p:cNvPr>
          <p:cNvSpPr>
            <a:spLocks/>
          </p:cNvSpPr>
          <p:nvPr/>
        </p:nvSpPr>
        <p:spPr bwMode="auto">
          <a:xfrm flipH="1">
            <a:off x="5146651" y="4199376"/>
            <a:ext cx="1653885" cy="2673539"/>
          </a:xfrm>
          <a:custGeom>
            <a:avLst/>
            <a:gdLst>
              <a:gd name="connsiteX0" fmla="*/ 759197 w 1653885"/>
              <a:gd name="connsiteY0" fmla="*/ 850 h 2673539"/>
              <a:gd name="connsiteX1" fmla="*/ 763881 w 1653885"/>
              <a:gd name="connsiteY1" fmla="*/ 488839 h 2673539"/>
              <a:gd name="connsiteX2" fmla="*/ 459348 w 1653885"/>
              <a:gd name="connsiteY2" fmla="*/ 298375 h 2673539"/>
              <a:gd name="connsiteX3" fmla="*/ 233486 w 1653885"/>
              <a:gd name="connsiteY3" fmla="*/ 125688 h 2673539"/>
              <a:gd name="connsiteX4" fmla="*/ 502490 w 1653885"/>
              <a:gd name="connsiteY4" fmla="*/ 735172 h 2673539"/>
              <a:gd name="connsiteX5" fmla="*/ 55841 w 1653885"/>
              <a:gd name="connsiteY5" fmla="*/ 326310 h 2673539"/>
              <a:gd name="connsiteX6" fmla="*/ 48228 w 1653885"/>
              <a:gd name="connsiteY6" fmla="*/ 514234 h 2673539"/>
              <a:gd name="connsiteX7" fmla="*/ 411130 w 1653885"/>
              <a:gd name="connsiteY7" fmla="*/ 930715 h 2673539"/>
              <a:gd name="connsiteX8" fmla="*/ 65992 w 1653885"/>
              <a:gd name="connsiteY8" fmla="*/ 750409 h 2673539"/>
              <a:gd name="connsiteX9" fmla="*/ 170041 w 1653885"/>
              <a:gd name="connsiteY9" fmla="*/ 981505 h 2673539"/>
              <a:gd name="connsiteX10" fmla="*/ 723276 w 1653885"/>
              <a:gd name="connsiteY10" fmla="*/ 1641780 h 2673539"/>
              <a:gd name="connsiteX11" fmla="*/ 671255 w 1653885"/>
              <a:gd name="connsiteY11" fmla="*/ 2645894 h 2673539"/>
              <a:gd name="connsiteX12" fmla="*/ 668629 w 1653885"/>
              <a:gd name="connsiteY12" fmla="*/ 2673539 h 2673539"/>
              <a:gd name="connsiteX13" fmla="*/ 1291491 w 1653885"/>
              <a:gd name="connsiteY13" fmla="*/ 2673539 h 2673539"/>
              <a:gd name="connsiteX14" fmla="*/ 1277267 w 1653885"/>
              <a:gd name="connsiteY14" fmla="*/ 2583272 h 2673539"/>
              <a:gd name="connsiteX15" fmla="*/ 1266360 w 1653885"/>
              <a:gd name="connsiteY15" fmla="*/ 1331959 h 2673539"/>
              <a:gd name="connsiteX16" fmla="*/ 1652102 w 1653885"/>
              <a:gd name="connsiteY16" fmla="*/ 430430 h 2673539"/>
              <a:gd name="connsiteX17" fmla="*/ 1459231 w 1653885"/>
              <a:gd name="connsiteY17" fmla="*/ 471062 h 2673539"/>
              <a:gd name="connsiteX18" fmla="*/ 1098867 w 1653885"/>
              <a:gd name="connsiteY18" fmla="*/ 732633 h 2673539"/>
              <a:gd name="connsiteX19" fmla="*/ 794334 w 1653885"/>
              <a:gd name="connsiteY19" fmla="*/ 8870 h 2673539"/>
              <a:gd name="connsiteX20" fmla="*/ 759197 w 1653885"/>
              <a:gd name="connsiteY20" fmla="*/ 850 h 2673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53885" h="2673539">
                <a:moveTo>
                  <a:pt x="759197" y="850"/>
                </a:moveTo>
                <a:cubicBezTo>
                  <a:pt x="692268" y="17203"/>
                  <a:pt x="726131" y="266631"/>
                  <a:pt x="763881" y="488839"/>
                </a:cubicBezTo>
                <a:cubicBezTo>
                  <a:pt x="807023" y="740251"/>
                  <a:pt x="593850" y="600578"/>
                  <a:pt x="459348" y="298375"/>
                </a:cubicBezTo>
                <a:cubicBezTo>
                  <a:pt x="324846" y="-3827"/>
                  <a:pt x="246174" y="82516"/>
                  <a:pt x="233486" y="125688"/>
                </a:cubicBezTo>
                <a:cubicBezTo>
                  <a:pt x="218259" y="168860"/>
                  <a:pt x="525330" y="707237"/>
                  <a:pt x="502490" y="735172"/>
                </a:cubicBezTo>
                <a:cubicBezTo>
                  <a:pt x="482188" y="760567"/>
                  <a:pt x="93908" y="313612"/>
                  <a:pt x="55841" y="326310"/>
                </a:cubicBezTo>
                <a:cubicBezTo>
                  <a:pt x="20312" y="339007"/>
                  <a:pt x="-45670" y="374561"/>
                  <a:pt x="48228" y="514234"/>
                </a:cubicBezTo>
                <a:cubicBezTo>
                  <a:pt x="139588" y="656447"/>
                  <a:pt x="428894" y="892622"/>
                  <a:pt x="411130" y="930715"/>
                </a:cubicBezTo>
                <a:cubicBezTo>
                  <a:pt x="393366" y="971347"/>
                  <a:pt x="152277" y="755488"/>
                  <a:pt x="65992" y="750409"/>
                </a:cubicBezTo>
                <a:cubicBezTo>
                  <a:pt x="-22830" y="745330"/>
                  <a:pt x="12699" y="869767"/>
                  <a:pt x="170041" y="981505"/>
                </a:cubicBezTo>
                <a:cubicBezTo>
                  <a:pt x="327383" y="1093244"/>
                  <a:pt x="710588" y="1217680"/>
                  <a:pt x="723276" y="1641780"/>
                </a:cubicBezTo>
                <a:cubicBezTo>
                  <a:pt x="732000" y="1933348"/>
                  <a:pt x="695143" y="2389360"/>
                  <a:pt x="671255" y="2645894"/>
                </a:cubicBezTo>
                <a:lnTo>
                  <a:pt x="668629" y="2673539"/>
                </a:lnTo>
                <a:lnTo>
                  <a:pt x="1291491" y="2673539"/>
                </a:lnTo>
                <a:lnTo>
                  <a:pt x="1277267" y="2583272"/>
                </a:lnTo>
                <a:cubicBezTo>
                  <a:pt x="1221840" y="2210562"/>
                  <a:pt x="1177855" y="1703363"/>
                  <a:pt x="1266360" y="1331959"/>
                </a:cubicBezTo>
                <a:cubicBezTo>
                  <a:pt x="1426240" y="669145"/>
                  <a:pt x="1677480" y="532011"/>
                  <a:pt x="1652102" y="430430"/>
                </a:cubicBezTo>
                <a:cubicBezTo>
                  <a:pt x="1629262" y="328849"/>
                  <a:pt x="1499836" y="377100"/>
                  <a:pt x="1459231" y="471062"/>
                </a:cubicBezTo>
                <a:cubicBezTo>
                  <a:pt x="1418627" y="562485"/>
                  <a:pt x="1253672" y="765646"/>
                  <a:pt x="1098867" y="732633"/>
                </a:cubicBezTo>
                <a:cubicBezTo>
                  <a:pt x="946601" y="699619"/>
                  <a:pt x="905996" y="69819"/>
                  <a:pt x="794334" y="8870"/>
                </a:cubicBezTo>
                <a:cubicBezTo>
                  <a:pt x="780376" y="934"/>
                  <a:pt x="768758" y="-1486"/>
                  <a:pt x="759197" y="850"/>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F86B9D21-19A4-477A-9617-21030B9C893E}"/>
              </a:ext>
            </a:extLst>
          </p:cNvPr>
          <p:cNvSpPr txBox="1"/>
          <p:nvPr/>
        </p:nvSpPr>
        <p:spPr>
          <a:xfrm>
            <a:off x="117417" y="80135"/>
            <a:ext cx="1188269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Longer-term impacts – the changes that endure for </a:t>
            </a:r>
            <a:r>
              <a:rPr kumimoji="0" lang="en-US" sz="1600" b="1" i="0" u="none" strike="noStrike" kern="1200" cap="none" spc="0" normalizeH="0" baseline="0" noProof="0" dirty="0">
                <a:ln>
                  <a:noFill/>
                </a:ln>
                <a:solidFill>
                  <a:srgbClr val="029676"/>
                </a:solidFill>
                <a:effectLst/>
                <a:uLnTx/>
                <a:uFillTx/>
                <a:latin typeface="Arial" panose="020B0604020202020204" pitchFamily="34" charset="0"/>
                <a:ea typeface="+mn-ea"/>
                <a:cs typeface="Arial" panose="020B0604020202020204" pitchFamily="34" charset="0"/>
              </a:rPr>
              <a:t>children and young people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having been involved in and supported to attend well at school, college or learning setting</a:t>
            </a:r>
            <a:endParaRPr kumimoji="0" lang="en-IN"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E300F675-F3A8-4EFA-AAC7-B8914B6F9799}"/>
              </a:ext>
            </a:extLst>
          </p:cNvPr>
          <p:cNvSpPr txBox="1"/>
          <p:nvPr/>
        </p:nvSpPr>
        <p:spPr>
          <a:xfrm>
            <a:off x="307196" y="3946727"/>
            <a:ext cx="2374900" cy="22775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Mindset</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Proud of self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recognise personal achievement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 education and learning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trust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tolerant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outlook</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TextBox 81">
            <a:extLst>
              <a:ext uri="{FF2B5EF4-FFF2-40B4-BE49-F238E27FC236}">
                <a16:creationId xmlns:a16="http://schemas.microsoft.com/office/drawing/2014/main" id="{3FDE2B02-3539-4F2B-B980-144C68100D77}"/>
              </a:ext>
            </a:extLst>
          </p:cNvPr>
          <p:cNvSpPr txBox="1"/>
          <p:nvPr/>
        </p:nvSpPr>
        <p:spPr>
          <a:xfrm>
            <a:off x="1449484" y="1233855"/>
            <a:ext cx="2374900" cy="22775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Increased resilience</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try new things in future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Stronger networks and social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know where to go, and ask, for help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able to feel and achieve independence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5" name="TextBox 84">
            <a:extLst>
              <a:ext uri="{FF2B5EF4-FFF2-40B4-BE49-F238E27FC236}">
                <a16:creationId xmlns:a16="http://schemas.microsoft.com/office/drawing/2014/main" id="{694683A5-B35F-47D5-AEF2-C93FFD6DE995}"/>
              </a:ext>
            </a:extLst>
          </p:cNvPr>
          <p:cNvSpPr txBox="1"/>
          <p:nvPr/>
        </p:nvSpPr>
        <p:spPr>
          <a:xfrm>
            <a:off x="9598228" y="2659463"/>
            <a:ext cx="2374900" cy="29238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Better ‘success’ in life</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Academic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Vocational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better connect with their aspirations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Contributing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Progression post-16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Employment opportunity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Career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6" name="TextBox 85">
            <a:extLst>
              <a:ext uri="{FF2B5EF4-FFF2-40B4-BE49-F238E27FC236}">
                <a16:creationId xmlns:a16="http://schemas.microsoft.com/office/drawing/2014/main" id="{F97A2E02-FE2C-4848-8E8B-24AD92490560}"/>
              </a:ext>
            </a:extLst>
          </p:cNvPr>
          <p:cNvSpPr txBox="1"/>
          <p:nvPr/>
        </p:nvSpPr>
        <p:spPr>
          <a:xfrm>
            <a:off x="7175458" y="831954"/>
            <a:ext cx="355561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Happier and healthier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Choosing to attend ‘well’ (school, health, medical appointments)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mental and physical health including self-care routines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Self-confidence and self-worth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Thriving or flourishing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9" name="Freeform 94">
            <a:extLst>
              <a:ext uri="{FF2B5EF4-FFF2-40B4-BE49-F238E27FC236}">
                <a16:creationId xmlns:a16="http://schemas.microsoft.com/office/drawing/2014/main" id="{7B6603A2-9719-4B0D-B57F-309EF29FE8B7}"/>
              </a:ext>
            </a:extLst>
          </p:cNvPr>
          <p:cNvSpPr>
            <a:spLocks noEditPoints="1"/>
          </p:cNvSpPr>
          <p:nvPr/>
        </p:nvSpPr>
        <p:spPr bwMode="auto">
          <a:xfrm>
            <a:off x="3771031" y="1826894"/>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0" name="Freeform 94">
            <a:extLst>
              <a:ext uri="{FF2B5EF4-FFF2-40B4-BE49-F238E27FC236}">
                <a16:creationId xmlns:a16="http://schemas.microsoft.com/office/drawing/2014/main" id="{C6FAC1A0-A001-4D4A-9EB9-A6950AD077C8}"/>
              </a:ext>
            </a:extLst>
          </p:cNvPr>
          <p:cNvSpPr>
            <a:spLocks noEditPoints="1"/>
          </p:cNvSpPr>
          <p:nvPr/>
        </p:nvSpPr>
        <p:spPr bwMode="auto">
          <a:xfrm>
            <a:off x="6135940" y="1323596"/>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2" name="Freeform 94">
            <a:extLst>
              <a:ext uri="{FF2B5EF4-FFF2-40B4-BE49-F238E27FC236}">
                <a16:creationId xmlns:a16="http://schemas.microsoft.com/office/drawing/2014/main" id="{D34FC7E9-EF7A-474E-BF94-DF951D8D596E}"/>
              </a:ext>
            </a:extLst>
          </p:cNvPr>
          <p:cNvSpPr>
            <a:spLocks noEditPoints="1"/>
          </p:cNvSpPr>
          <p:nvPr/>
        </p:nvSpPr>
        <p:spPr bwMode="auto">
          <a:xfrm>
            <a:off x="8940489" y="2661868"/>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ounded Rectangle 1"/>
          <p:cNvSpPr/>
          <p:nvPr/>
        </p:nvSpPr>
        <p:spPr>
          <a:xfrm>
            <a:off x="6961473" y="4612129"/>
            <a:ext cx="2369656" cy="1456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Assumes barriers have been eliminated for the long-term too e.g., bullying, unmet social and emotional needs and access to specialist support</a:t>
            </a:r>
          </a:p>
        </p:txBody>
      </p:sp>
    </p:spTree>
    <p:extLst>
      <p:ext uri="{BB962C8B-B14F-4D97-AF65-F5344CB8AC3E}">
        <p14:creationId xmlns:p14="http://schemas.microsoft.com/office/powerpoint/2010/main" val="4322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778C5EA-9A73-4B93-8CF8-49FCC6712471}"/>
              </a:ext>
            </a:extLst>
          </p:cNvPr>
          <p:cNvGrpSpPr/>
          <p:nvPr/>
        </p:nvGrpSpPr>
        <p:grpSpPr>
          <a:xfrm rot="5662649">
            <a:off x="3187394" y="3381927"/>
            <a:ext cx="1684337" cy="2561445"/>
            <a:chOff x="1306513" y="1644650"/>
            <a:chExt cx="1109663" cy="1687513"/>
          </a:xfrm>
        </p:grpSpPr>
        <p:sp>
          <p:nvSpPr>
            <p:cNvPr id="5" name="Freeform 18">
              <a:extLst>
                <a:ext uri="{FF2B5EF4-FFF2-40B4-BE49-F238E27FC236}">
                  <a16:creationId xmlns:a16="http://schemas.microsoft.com/office/drawing/2014/main" id="{523A82A1-C4F9-4B92-B6E3-262B792D3E7A}"/>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19">
              <a:extLst>
                <a:ext uri="{FF2B5EF4-FFF2-40B4-BE49-F238E27FC236}">
                  <a16:creationId xmlns:a16="http://schemas.microsoft.com/office/drawing/2014/main" id="{30EB789E-17BC-42CF-B985-81D25FBBD5F2}"/>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7" name="Group 6">
            <a:extLst>
              <a:ext uri="{FF2B5EF4-FFF2-40B4-BE49-F238E27FC236}">
                <a16:creationId xmlns:a16="http://schemas.microsoft.com/office/drawing/2014/main" id="{8A8EF5AB-A84E-43D3-932B-131ABBC21CD3}"/>
              </a:ext>
            </a:extLst>
          </p:cNvPr>
          <p:cNvGrpSpPr/>
          <p:nvPr/>
        </p:nvGrpSpPr>
        <p:grpSpPr>
          <a:xfrm rot="13449093">
            <a:off x="7042235" y="2557554"/>
            <a:ext cx="1684337" cy="2561445"/>
            <a:chOff x="1306513" y="1644650"/>
            <a:chExt cx="1109663" cy="1687513"/>
          </a:xfrm>
        </p:grpSpPr>
        <p:sp>
          <p:nvSpPr>
            <p:cNvPr id="8" name="Freeform 18">
              <a:extLst>
                <a:ext uri="{FF2B5EF4-FFF2-40B4-BE49-F238E27FC236}">
                  <a16:creationId xmlns:a16="http://schemas.microsoft.com/office/drawing/2014/main" id="{3A4ADAD4-1011-419F-B2FC-D99542696F83}"/>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19">
              <a:extLst>
                <a:ext uri="{FF2B5EF4-FFF2-40B4-BE49-F238E27FC236}">
                  <a16:creationId xmlns:a16="http://schemas.microsoft.com/office/drawing/2014/main" id="{BA801450-623E-4F38-9CD2-7659C9DE9E7A}"/>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6EC22A2F-6323-4226-A38D-629F58FCB0AD}"/>
              </a:ext>
            </a:extLst>
          </p:cNvPr>
          <p:cNvGrpSpPr/>
          <p:nvPr/>
        </p:nvGrpSpPr>
        <p:grpSpPr>
          <a:xfrm rot="7830861">
            <a:off x="4158092" y="2170571"/>
            <a:ext cx="1684337" cy="2561445"/>
            <a:chOff x="1306513" y="1644650"/>
            <a:chExt cx="1109663" cy="1687513"/>
          </a:xfrm>
        </p:grpSpPr>
        <p:sp>
          <p:nvSpPr>
            <p:cNvPr id="11" name="Freeform 18">
              <a:extLst>
                <a:ext uri="{FF2B5EF4-FFF2-40B4-BE49-F238E27FC236}">
                  <a16:creationId xmlns:a16="http://schemas.microsoft.com/office/drawing/2014/main" id="{A29E2B47-8AEA-4B2E-AE22-20FC2C03505F}"/>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9">
              <a:extLst>
                <a:ext uri="{FF2B5EF4-FFF2-40B4-BE49-F238E27FC236}">
                  <a16:creationId xmlns:a16="http://schemas.microsoft.com/office/drawing/2014/main" id="{570EAF8A-A255-43F4-997F-D2333CE66FC1}"/>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A1A52997-8A72-4C5D-90D7-9E35FA1F1277}"/>
              </a:ext>
            </a:extLst>
          </p:cNvPr>
          <p:cNvGrpSpPr/>
          <p:nvPr/>
        </p:nvGrpSpPr>
        <p:grpSpPr>
          <a:xfrm rot="10570456">
            <a:off x="5726701" y="1890498"/>
            <a:ext cx="1684337" cy="2561445"/>
            <a:chOff x="1306513" y="1644650"/>
            <a:chExt cx="1109663" cy="1687513"/>
          </a:xfrm>
        </p:grpSpPr>
        <p:sp>
          <p:nvSpPr>
            <p:cNvPr id="14" name="Freeform 18">
              <a:extLst>
                <a:ext uri="{FF2B5EF4-FFF2-40B4-BE49-F238E27FC236}">
                  <a16:creationId xmlns:a16="http://schemas.microsoft.com/office/drawing/2014/main" id="{56EF0BAF-192E-47BC-A741-AE38AD6B3F01}"/>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9">
              <a:extLst>
                <a:ext uri="{FF2B5EF4-FFF2-40B4-BE49-F238E27FC236}">
                  <a16:creationId xmlns:a16="http://schemas.microsoft.com/office/drawing/2014/main" id="{ABEE9606-4CFC-423B-8D5F-5322AF5AE238}"/>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8" name="Freeform 94">
            <a:extLst>
              <a:ext uri="{FF2B5EF4-FFF2-40B4-BE49-F238E27FC236}">
                <a16:creationId xmlns:a16="http://schemas.microsoft.com/office/drawing/2014/main" id="{06F035C6-D25E-4228-ADC3-3D5421F1CAF0}"/>
              </a:ext>
            </a:extLst>
          </p:cNvPr>
          <p:cNvSpPr>
            <a:spLocks noEditPoints="1"/>
          </p:cNvSpPr>
          <p:nvPr/>
        </p:nvSpPr>
        <p:spPr bwMode="auto">
          <a:xfrm>
            <a:off x="2142271" y="3847902"/>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Freeform 5">
            <a:extLst>
              <a:ext uri="{FF2B5EF4-FFF2-40B4-BE49-F238E27FC236}">
                <a16:creationId xmlns:a16="http://schemas.microsoft.com/office/drawing/2014/main" id="{7CF89A8F-8448-41CC-AC90-82EE6C3A58D3}"/>
              </a:ext>
            </a:extLst>
          </p:cNvPr>
          <p:cNvSpPr>
            <a:spLocks/>
          </p:cNvSpPr>
          <p:nvPr/>
        </p:nvSpPr>
        <p:spPr bwMode="auto">
          <a:xfrm flipH="1">
            <a:off x="0" y="6068449"/>
            <a:ext cx="12192000" cy="787544"/>
          </a:xfrm>
          <a:custGeom>
            <a:avLst/>
            <a:gdLst>
              <a:gd name="T0" fmla="*/ 0 w 3200"/>
              <a:gd name="T1" fmla="*/ 29 h 762"/>
              <a:gd name="T2" fmla="*/ 1413 w 3200"/>
              <a:gd name="T3" fmla="*/ 352 h 762"/>
              <a:gd name="T4" fmla="*/ 3200 w 3200"/>
              <a:gd name="T5" fmla="*/ 545 h 762"/>
              <a:gd name="T6" fmla="*/ 3200 w 3200"/>
              <a:gd name="T7" fmla="*/ 762 h 762"/>
              <a:gd name="T8" fmla="*/ 0 w 3200"/>
              <a:gd name="T9" fmla="*/ 762 h 762"/>
              <a:gd name="T10" fmla="*/ 0 w 3200"/>
              <a:gd name="T11" fmla="*/ 29 h 762"/>
            </a:gdLst>
            <a:ahLst/>
            <a:cxnLst>
              <a:cxn ang="0">
                <a:pos x="T0" y="T1"/>
              </a:cxn>
              <a:cxn ang="0">
                <a:pos x="T2" y="T3"/>
              </a:cxn>
              <a:cxn ang="0">
                <a:pos x="T4" y="T5"/>
              </a:cxn>
              <a:cxn ang="0">
                <a:pos x="T6" y="T7"/>
              </a:cxn>
              <a:cxn ang="0">
                <a:pos x="T8" y="T9"/>
              </a:cxn>
              <a:cxn ang="0">
                <a:pos x="T10" y="T11"/>
              </a:cxn>
            </a:cxnLst>
            <a:rect l="0" t="0" r="r" b="b"/>
            <a:pathLst>
              <a:path w="3200" h="762">
                <a:moveTo>
                  <a:pt x="0" y="29"/>
                </a:moveTo>
                <a:cubicBezTo>
                  <a:pt x="0" y="29"/>
                  <a:pt x="662" y="0"/>
                  <a:pt x="1413" y="352"/>
                </a:cubicBezTo>
                <a:cubicBezTo>
                  <a:pt x="2164" y="705"/>
                  <a:pt x="3200" y="545"/>
                  <a:pt x="3200" y="545"/>
                </a:cubicBezTo>
                <a:cubicBezTo>
                  <a:pt x="3200" y="762"/>
                  <a:pt x="3200" y="762"/>
                  <a:pt x="3200" y="762"/>
                </a:cubicBezTo>
                <a:cubicBezTo>
                  <a:pt x="0" y="762"/>
                  <a:pt x="0" y="762"/>
                  <a:pt x="0" y="762"/>
                </a:cubicBezTo>
                <a:lnTo>
                  <a:pt x="0" y="29"/>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 name="Freeform 6">
            <a:extLst>
              <a:ext uri="{FF2B5EF4-FFF2-40B4-BE49-F238E27FC236}">
                <a16:creationId xmlns:a16="http://schemas.microsoft.com/office/drawing/2014/main" id="{23D13CD1-22BF-4F0C-B28E-2B6146A28371}"/>
              </a:ext>
            </a:extLst>
          </p:cNvPr>
          <p:cNvSpPr>
            <a:spLocks/>
          </p:cNvSpPr>
          <p:nvPr/>
        </p:nvSpPr>
        <p:spPr bwMode="auto">
          <a:xfrm flipH="1">
            <a:off x="0" y="6013927"/>
            <a:ext cx="12192000" cy="894817"/>
          </a:xfrm>
          <a:custGeom>
            <a:avLst/>
            <a:gdLst>
              <a:gd name="T0" fmla="*/ 3200 w 3200"/>
              <a:gd name="T1" fmla="*/ 66 h 423"/>
              <a:gd name="T2" fmla="*/ 1743 w 3200"/>
              <a:gd name="T3" fmla="*/ 212 h 423"/>
              <a:gd name="T4" fmla="*/ 0 w 3200"/>
              <a:gd name="T5" fmla="*/ 175 h 423"/>
              <a:gd name="T6" fmla="*/ 0 w 3200"/>
              <a:gd name="T7" fmla="*/ 404 h 423"/>
              <a:gd name="T8" fmla="*/ 3200 w 3200"/>
              <a:gd name="T9" fmla="*/ 404 h 423"/>
              <a:gd name="T10" fmla="*/ 3200 w 3200"/>
              <a:gd name="T11" fmla="*/ 66 h 423"/>
            </a:gdLst>
            <a:ahLst/>
            <a:cxnLst>
              <a:cxn ang="0">
                <a:pos x="T0" y="T1"/>
              </a:cxn>
              <a:cxn ang="0">
                <a:pos x="T2" y="T3"/>
              </a:cxn>
              <a:cxn ang="0">
                <a:pos x="T4" y="T5"/>
              </a:cxn>
              <a:cxn ang="0">
                <a:pos x="T6" y="T7"/>
              </a:cxn>
              <a:cxn ang="0">
                <a:pos x="T8" y="T9"/>
              </a:cxn>
              <a:cxn ang="0">
                <a:pos x="T10" y="T11"/>
              </a:cxn>
            </a:cxnLst>
            <a:rect l="0" t="0" r="r" b="b"/>
            <a:pathLst>
              <a:path w="3200" h="423">
                <a:moveTo>
                  <a:pt x="3200" y="66"/>
                </a:moveTo>
                <a:cubicBezTo>
                  <a:pt x="3200" y="66"/>
                  <a:pt x="2831" y="0"/>
                  <a:pt x="1743" y="212"/>
                </a:cubicBezTo>
                <a:cubicBezTo>
                  <a:pt x="655" y="423"/>
                  <a:pt x="0" y="175"/>
                  <a:pt x="0" y="175"/>
                </a:cubicBezTo>
                <a:cubicBezTo>
                  <a:pt x="0" y="404"/>
                  <a:pt x="0" y="404"/>
                  <a:pt x="0" y="404"/>
                </a:cubicBezTo>
                <a:cubicBezTo>
                  <a:pt x="3200" y="404"/>
                  <a:pt x="3200" y="404"/>
                  <a:pt x="3200" y="404"/>
                </a:cubicBezTo>
                <a:lnTo>
                  <a:pt x="3200" y="66"/>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9E3B5AA9-8246-4A9E-B453-BB920026D08B}"/>
              </a:ext>
            </a:extLst>
          </p:cNvPr>
          <p:cNvSpPr>
            <a:spLocks/>
          </p:cNvSpPr>
          <p:nvPr/>
        </p:nvSpPr>
        <p:spPr bwMode="auto">
          <a:xfrm flipH="1">
            <a:off x="5146651" y="4199376"/>
            <a:ext cx="1653885" cy="2673539"/>
          </a:xfrm>
          <a:custGeom>
            <a:avLst/>
            <a:gdLst>
              <a:gd name="connsiteX0" fmla="*/ 759197 w 1653885"/>
              <a:gd name="connsiteY0" fmla="*/ 850 h 2673539"/>
              <a:gd name="connsiteX1" fmla="*/ 763881 w 1653885"/>
              <a:gd name="connsiteY1" fmla="*/ 488839 h 2673539"/>
              <a:gd name="connsiteX2" fmla="*/ 459348 w 1653885"/>
              <a:gd name="connsiteY2" fmla="*/ 298375 h 2673539"/>
              <a:gd name="connsiteX3" fmla="*/ 233486 w 1653885"/>
              <a:gd name="connsiteY3" fmla="*/ 125688 h 2673539"/>
              <a:gd name="connsiteX4" fmla="*/ 502490 w 1653885"/>
              <a:gd name="connsiteY4" fmla="*/ 735172 h 2673539"/>
              <a:gd name="connsiteX5" fmla="*/ 55841 w 1653885"/>
              <a:gd name="connsiteY5" fmla="*/ 326310 h 2673539"/>
              <a:gd name="connsiteX6" fmla="*/ 48228 w 1653885"/>
              <a:gd name="connsiteY6" fmla="*/ 514234 h 2673539"/>
              <a:gd name="connsiteX7" fmla="*/ 411130 w 1653885"/>
              <a:gd name="connsiteY7" fmla="*/ 930715 h 2673539"/>
              <a:gd name="connsiteX8" fmla="*/ 65992 w 1653885"/>
              <a:gd name="connsiteY8" fmla="*/ 750409 h 2673539"/>
              <a:gd name="connsiteX9" fmla="*/ 170041 w 1653885"/>
              <a:gd name="connsiteY9" fmla="*/ 981505 h 2673539"/>
              <a:gd name="connsiteX10" fmla="*/ 723276 w 1653885"/>
              <a:gd name="connsiteY10" fmla="*/ 1641780 h 2673539"/>
              <a:gd name="connsiteX11" fmla="*/ 671255 w 1653885"/>
              <a:gd name="connsiteY11" fmla="*/ 2645894 h 2673539"/>
              <a:gd name="connsiteX12" fmla="*/ 668629 w 1653885"/>
              <a:gd name="connsiteY12" fmla="*/ 2673539 h 2673539"/>
              <a:gd name="connsiteX13" fmla="*/ 1291491 w 1653885"/>
              <a:gd name="connsiteY13" fmla="*/ 2673539 h 2673539"/>
              <a:gd name="connsiteX14" fmla="*/ 1277267 w 1653885"/>
              <a:gd name="connsiteY14" fmla="*/ 2583272 h 2673539"/>
              <a:gd name="connsiteX15" fmla="*/ 1266360 w 1653885"/>
              <a:gd name="connsiteY15" fmla="*/ 1331959 h 2673539"/>
              <a:gd name="connsiteX16" fmla="*/ 1652102 w 1653885"/>
              <a:gd name="connsiteY16" fmla="*/ 430430 h 2673539"/>
              <a:gd name="connsiteX17" fmla="*/ 1459231 w 1653885"/>
              <a:gd name="connsiteY17" fmla="*/ 471062 h 2673539"/>
              <a:gd name="connsiteX18" fmla="*/ 1098867 w 1653885"/>
              <a:gd name="connsiteY18" fmla="*/ 732633 h 2673539"/>
              <a:gd name="connsiteX19" fmla="*/ 794334 w 1653885"/>
              <a:gd name="connsiteY19" fmla="*/ 8870 h 2673539"/>
              <a:gd name="connsiteX20" fmla="*/ 759197 w 1653885"/>
              <a:gd name="connsiteY20" fmla="*/ 850 h 2673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53885" h="2673539">
                <a:moveTo>
                  <a:pt x="759197" y="850"/>
                </a:moveTo>
                <a:cubicBezTo>
                  <a:pt x="692268" y="17203"/>
                  <a:pt x="726131" y="266631"/>
                  <a:pt x="763881" y="488839"/>
                </a:cubicBezTo>
                <a:cubicBezTo>
                  <a:pt x="807023" y="740251"/>
                  <a:pt x="593850" y="600578"/>
                  <a:pt x="459348" y="298375"/>
                </a:cubicBezTo>
                <a:cubicBezTo>
                  <a:pt x="324846" y="-3827"/>
                  <a:pt x="246174" y="82516"/>
                  <a:pt x="233486" y="125688"/>
                </a:cubicBezTo>
                <a:cubicBezTo>
                  <a:pt x="218259" y="168860"/>
                  <a:pt x="525330" y="707237"/>
                  <a:pt x="502490" y="735172"/>
                </a:cubicBezTo>
                <a:cubicBezTo>
                  <a:pt x="482188" y="760567"/>
                  <a:pt x="93908" y="313612"/>
                  <a:pt x="55841" y="326310"/>
                </a:cubicBezTo>
                <a:cubicBezTo>
                  <a:pt x="20312" y="339007"/>
                  <a:pt x="-45670" y="374561"/>
                  <a:pt x="48228" y="514234"/>
                </a:cubicBezTo>
                <a:cubicBezTo>
                  <a:pt x="139588" y="656447"/>
                  <a:pt x="428894" y="892622"/>
                  <a:pt x="411130" y="930715"/>
                </a:cubicBezTo>
                <a:cubicBezTo>
                  <a:pt x="393366" y="971347"/>
                  <a:pt x="152277" y="755488"/>
                  <a:pt x="65992" y="750409"/>
                </a:cubicBezTo>
                <a:cubicBezTo>
                  <a:pt x="-22830" y="745330"/>
                  <a:pt x="12699" y="869767"/>
                  <a:pt x="170041" y="981505"/>
                </a:cubicBezTo>
                <a:cubicBezTo>
                  <a:pt x="327383" y="1093244"/>
                  <a:pt x="710588" y="1217680"/>
                  <a:pt x="723276" y="1641780"/>
                </a:cubicBezTo>
                <a:cubicBezTo>
                  <a:pt x="732000" y="1933348"/>
                  <a:pt x="695143" y="2389360"/>
                  <a:pt x="671255" y="2645894"/>
                </a:cubicBezTo>
                <a:lnTo>
                  <a:pt x="668629" y="2673539"/>
                </a:lnTo>
                <a:lnTo>
                  <a:pt x="1291491" y="2673539"/>
                </a:lnTo>
                <a:lnTo>
                  <a:pt x="1277267" y="2583272"/>
                </a:lnTo>
                <a:cubicBezTo>
                  <a:pt x="1221840" y="2210562"/>
                  <a:pt x="1177855" y="1703363"/>
                  <a:pt x="1266360" y="1331959"/>
                </a:cubicBezTo>
                <a:cubicBezTo>
                  <a:pt x="1426240" y="669145"/>
                  <a:pt x="1677480" y="532011"/>
                  <a:pt x="1652102" y="430430"/>
                </a:cubicBezTo>
                <a:cubicBezTo>
                  <a:pt x="1629262" y="328849"/>
                  <a:pt x="1499836" y="377100"/>
                  <a:pt x="1459231" y="471062"/>
                </a:cubicBezTo>
                <a:cubicBezTo>
                  <a:pt x="1418627" y="562485"/>
                  <a:pt x="1253672" y="765646"/>
                  <a:pt x="1098867" y="732633"/>
                </a:cubicBezTo>
                <a:cubicBezTo>
                  <a:pt x="946601" y="699619"/>
                  <a:pt x="905996" y="69819"/>
                  <a:pt x="794334" y="8870"/>
                </a:cubicBezTo>
                <a:cubicBezTo>
                  <a:pt x="780376" y="934"/>
                  <a:pt x="768758" y="-1486"/>
                  <a:pt x="759197" y="850"/>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F86B9D21-19A4-477A-9617-21030B9C893E}"/>
              </a:ext>
            </a:extLst>
          </p:cNvPr>
          <p:cNvSpPr txBox="1"/>
          <p:nvPr/>
        </p:nvSpPr>
        <p:spPr>
          <a:xfrm>
            <a:off x="130631" y="213755"/>
            <a:ext cx="1188269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Longer-term impacts – the changes that endure for </a:t>
            </a:r>
            <a:r>
              <a:rPr kumimoji="0" lang="en-US" sz="1600" b="1" i="0" u="none" strike="noStrike" kern="1200" cap="none" spc="0" normalizeH="0" baseline="0" noProof="0" dirty="0">
                <a:ln>
                  <a:noFill/>
                </a:ln>
                <a:solidFill>
                  <a:srgbClr val="0989B1"/>
                </a:solidFill>
                <a:effectLst/>
                <a:uLnTx/>
                <a:uFillTx/>
                <a:latin typeface="Arial" panose="020B0604020202020204" pitchFamily="34" charset="0"/>
                <a:ea typeface="+mn-ea"/>
                <a:cs typeface="Arial" panose="020B0604020202020204" pitchFamily="34" charset="0"/>
              </a:rPr>
              <a:t>parents, carers and family members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having been involved in supporting their child attend well at school, college or learning setting</a:t>
            </a:r>
            <a:endParaRPr kumimoji="0" lang="en-IN"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E300F675-F3A8-4EFA-AAC7-B8914B6F9799}"/>
              </a:ext>
            </a:extLst>
          </p:cNvPr>
          <p:cNvSpPr txBox="1"/>
          <p:nvPr/>
        </p:nvSpPr>
        <p:spPr>
          <a:xfrm>
            <a:off x="355123" y="4482174"/>
            <a:ext cx="2374900" cy="163121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Mindset</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Values the benefits of education for their child</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engage with and trust others in ‘the system’ (education, health, social care, others)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TextBox 81">
            <a:extLst>
              <a:ext uri="{FF2B5EF4-FFF2-40B4-BE49-F238E27FC236}">
                <a16:creationId xmlns:a16="http://schemas.microsoft.com/office/drawing/2014/main" id="{3FDE2B02-3539-4F2B-B980-144C68100D77}"/>
              </a:ext>
            </a:extLst>
          </p:cNvPr>
          <p:cNvSpPr txBox="1"/>
          <p:nvPr/>
        </p:nvSpPr>
        <p:spPr>
          <a:xfrm>
            <a:off x="1363717" y="1368742"/>
            <a:ext cx="2716185" cy="18774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Skills to support child and self in future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Relationship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Communication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Agency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Know where to go, and ask, for help and support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5" name="TextBox 84">
            <a:extLst>
              <a:ext uri="{FF2B5EF4-FFF2-40B4-BE49-F238E27FC236}">
                <a16:creationId xmlns:a16="http://schemas.microsoft.com/office/drawing/2014/main" id="{694683A5-B35F-47D5-AEF2-C93FFD6DE995}"/>
              </a:ext>
            </a:extLst>
          </p:cNvPr>
          <p:cNvSpPr txBox="1"/>
          <p:nvPr/>
        </p:nvSpPr>
        <p:spPr>
          <a:xfrm>
            <a:off x="9567009" y="2477375"/>
            <a:ext cx="2374900"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Increased resilience to manage challenges in life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Contributing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Reduced risks of mental ill health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Reduced joblessness or more job success</a:t>
            </a:r>
          </a:p>
        </p:txBody>
      </p:sp>
      <p:sp>
        <p:nvSpPr>
          <p:cNvPr id="86" name="TextBox 85">
            <a:extLst>
              <a:ext uri="{FF2B5EF4-FFF2-40B4-BE49-F238E27FC236}">
                <a16:creationId xmlns:a16="http://schemas.microsoft.com/office/drawing/2014/main" id="{F97A2E02-FE2C-4848-8E8B-24AD92490560}"/>
              </a:ext>
            </a:extLst>
          </p:cNvPr>
          <p:cNvSpPr txBox="1"/>
          <p:nvPr/>
        </p:nvSpPr>
        <p:spPr>
          <a:xfrm>
            <a:off x="7168196" y="901691"/>
            <a:ext cx="3142451" cy="1415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Happier and healthier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 themselves more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mental health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Improved wellbeing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spend more quality time with child</a:t>
            </a:r>
          </a:p>
        </p:txBody>
      </p:sp>
      <p:sp>
        <p:nvSpPr>
          <p:cNvPr id="89" name="Freeform 94">
            <a:extLst>
              <a:ext uri="{FF2B5EF4-FFF2-40B4-BE49-F238E27FC236}">
                <a16:creationId xmlns:a16="http://schemas.microsoft.com/office/drawing/2014/main" id="{7B6603A2-9719-4B0D-B57F-309EF29FE8B7}"/>
              </a:ext>
            </a:extLst>
          </p:cNvPr>
          <p:cNvSpPr>
            <a:spLocks noEditPoints="1"/>
          </p:cNvSpPr>
          <p:nvPr/>
        </p:nvSpPr>
        <p:spPr bwMode="auto">
          <a:xfrm>
            <a:off x="3771031" y="1826894"/>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0" name="Freeform 94">
            <a:extLst>
              <a:ext uri="{FF2B5EF4-FFF2-40B4-BE49-F238E27FC236}">
                <a16:creationId xmlns:a16="http://schemas.microsoft.com/office/drawing/2014/main" id="{C6FAC1A0-A001-4D4A-9EB9-A6950AD077C8}"/>
              </a:ext>
            </a:extLst>
          </p:cNvPr>
          <p:cNvSpPr>
            <a:spLocks noEditPoints="1"/>
          </p:cNvSpPr>
          <p:nvPr/>
        </p:nvSpPr>
        <p:spPr bwMode="auto">
          <a:xfrm>
            <a:off x="6467818" y="1260811"/>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2" name="Freeform 94">
            <a:extLst>
              <a:ext uri="{FF2B5EF4-FFF2-40B4-BE49-F238E27FC236}">
                <a16:creationId xmlns:a16="http://schemas.microsoft.com/office/drawing/2014/main" id="{D34FC7E9-EF7A-474E-BF94-DF951D8D596E}"/>
              </a:ext>
            </a:extLst>
          </p:cNvPr>
          <p:cNvSpPr>
            <a:spLocks noEditPoints="1"/>
          </p:cNvSpPr>
          <p:nvPr/>
        </p:nvSpPr>
        <p:spPr bwMode="auto">
          <a:xfrm>
            <a:off x="8940489" y="2661868"/>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Rounded Rectangle 29"/>
          <p:cNvSpPr/>
          <p:nvPr/>
        </p:nvSpPr>
        <p:spPr>
          <a:xfrm>
            <a:off x="6961472" y="4612129"/>
            <a:ext cx="2641027" cy="1456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Assumes barriers have been eliminated for the long-term too e.g., support to meet child’s needs, support for mental ill-health or other limiting, adverse conditions</a:t>
            </a:r>
          </a:p>
        </p:txBody>
      </p:sp>
    </p:spTree>
    <p:extLst>
      <p:ext uri="{BB962C8B-B14F-4D97-AF65-F5344CB8AC3E}">
        <p14:creationId xmlns:p14="http://schemas.microsoft.com/office/powerpoint/2010/main" val="817133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 name="Group 203">
            <a:extLst>
              <a:ext uri="{FF2B5EF4-FFF2-40B4-BE49-F238E27FC236}">
                <a16:creationId xmlns:a16="http://schemas.microsoft.com/office/drawing/2014/main" id="{A5DA8684-8695-4219-8F97-52F65E22A76A}"/>
              </a:ext>
            </a:extLst>
          </p:cNvPr>
          <p:cNvGrpSpPr/>
          <p:nvPr/>
        </p:nvGrpSpPr>
        <p:grpSpPr>
          <a:xfrm>
            <a:off x="1455693" y="427098"/>
            <a:ext cx="2792412" cy="2774950"/>
            <a:chOff x="10646161" y="1815412"/>
            <a:chExt cx="2792412" cy="2774950"/>
          </a:xfrm>
          <a:gradFill>
            <a:gsLst>
              <a:gs pos="0">
                <a:schemeClr val="bg1">
                  <a:lumMod val="85000"/>
                </a:schemeClr>
              </a:gs>
              <a:gs pos="100000">
                <a:schemeClr val="bg1">
                  <a:lumMod val="65000"/>
                </a:schemeClr>
              </a:gs>
            </a:gsLst>
            <a:lin ang="5400000" scaled="1"/>
          </a:gradFill>
        </p:grpSpPr>
        <p:sp>
          <p:nvSpPr>
            <p:cNvPr id="205"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6"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7"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8"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9"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10"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grpSp>
        <p:nvGrpSpPr>
          <p:cNvPr id="4" name="Group 3">
            <a:extLst>
              <a:ext uri="{FF2B5EF4-FFF2-40B4-BE49-F238E27FC236}">
                <a16:creationId xmlns:a16="http://schemas.microsoft.com/office/drawing/2014/main" id="{D32C3D82-42AD-471D-BEFA-C2F9C807F706}"/>
              </a:ext>
            </a:extLst>
          </p:cNvPr>
          <p:cNvGrpSpPr/>
          <p:nvPr/>
        </p:nvGrpSpPr>
        <p:grpSpPr>
          <a:xfrm rot="11992278">
            <a:off x="11075189" y="748737"/>
            <a:ext cx="1017587" cy="1003300"/>
            <a:chOff x="5710238" y="1475454"/>
            <a:chExt cx="1017587" cy="1003300"/>
          </a:xfrm>
        </p:grpSpPr>
        <p:grpSp>
          <p:nvGrpSpPr>
            <p:cNvPr id="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grpSp>
        <p:nvGrpSpPr>
          <p:cNvPr id="13" name="Group 12">
            <a:extLst>
              <a:ext uri="{FF2B5EF4-FFF2-40B4-BE49-F238E27FC236}">
                <a16:creationId xmlns:a16="http://schemas.microsoft.com/office/drawing/2014/main" id="{A5DA8684-8695-4219-8F97-52F65E22A76A}"/>
              </a:ext>
            </a:extLst>
          </p:cNvPr>
          <p:cNvGrpSpPr/>
          <p:nvPr/>
        </p:nvGrpSpPr>
        <p:grpSpPr>
          <a:xfrm>
            <a:off x="1363250" y="4008427"/>
            <a:ext cx="2792412" cy="2774950"/>
            <a:chOff x="10646161" y="1815412"/>
            <a:chExt cx="2792412" cy="2774950"/>
          </a:xfrm>
          <a:gradFill>
            <a:gsLst>
              <a:gs pos="0">
                <a:schemeClr val="bg1">
                  <a:lumMod val="85000"/>
                </a:schemeClr>
              </a:gs>
              <a:gs pos="100000">
                <a:schemeClr val="bg1">
                  <a:lumMod val="65000"/>
                </a:schemeClr>
              </a:gs>
            </a:gsLst>
            <a:lin ang="5400000" scaled="1"/>
          </a:gradFill>
        </p:grpSpPr>
        <p:sp>
          <p:nvSpPr>
            <p:cNvPr id="14"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5"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6"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7"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8"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9"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2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7760744" y="2797412"/>
            <a:ext cx="1712954" cy="1234958"/>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Self-determination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Motivated to change</a:t>
            </a:r>
          </a:p>
        </p:txBody>
      </p:sp>
      <p:sp>
        <p:nvSpPr>
          <p:cNvPr id="21" name="Tekstboks 364">
            <a:extLst>
              <a:ext uri="{FF2B5EF4-FFF2-40B4-BE49-F238E27FC236}">
                <a16:creationId xmlns:a16="http://schemas.microsoft.com/office/drawing/2014/main" id="{0293522F-133D-44F8-A8BA-14B1C4F8861C}"/>
              </a:ext>
            </a:extLst>
          </p:cNvPr>
          <p:cNvSpPr txBox="1">
            <a:spLocks noChangeArrowheads="1"/>
          </p:cNvSpPr>
          <p:nvPr/>
        </p:nvSpPr>
        <p:spPr bwMode="auto">
          <a:xfrm>
            <a:off x="9778518" y="2965908"/>
            <a:ext cx="103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400" b="1" i="0" u="none" strike="noStrike" kern="0" cap="none" spc="0" normalizeH="0" baseline="0" noProof="0" dirty="0">
                <a:ln>
                  <a:noFill/>
                </a:ln>
                <a:solidFill>
                  <a:prstClr val="white"/>
                </a:solidFill>
                <a:effectLst/>
                <a:uLnTx/>
                <a:uFillTx/>
                <a:latin typeface="Cardo" panose="02020600000000000000" pitchFamily="18" charset="-79"/>
                <a:ea typeface="Cardo" panose="02020600000000000000" pitchFamily="18" charset="-79"/>
                <a:cs typeface="Cardo" panose="02020600000000000000" pitchFamily="18" charset="-79"/>
              </a:rPr>
              <a:t>Your Text Here</a:t>
            </a:r>
          </a:p>
        </p:txBody>
      </p:sp>
      <p:sp>
        <p:nvSpPr>
          <p:cNvPr id="22"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470986" y="3378653"/>
            <a:ext cx="597363"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Have  a voice</a:t>
            </a:r>
          </a:p>
        </p:txBody>
      </p:sp>
      <p:grpSp>
        <p:nvGrpSpPr>
          <p:cNvPr id="26" name="Group 1">
            <a:extLst>
              <a:ext uri="{FF2B5EF4-FFF2-40B4-BE49-F238E27FC236}">
                <a16:creationId xmlns:a16="http://schemas.microsoft.com/office/drawing/2014/main" id="{017A55A0-C355-44A1-855F-E743022B927A}"/>
              </a:ext>
            </a:extLst>
          </p:cNvPr>
          <p:cNvGrpSpPr>
            <a:grpSpLocks/>
          </p:cNvGrpSpPr>
          <p:nvPr/>
        </p:nvGrpSpPr>
        <p:grpSpPr bwMode="auto">
          <a:xfrm>
            <a:off x="4434955" y="1737171"/>
            <a:ext cx="3437166" cy="3416986"/>
            <a:chOff x="2409710" y="800736"/>
            <a:chExt cx="4056494" cy="4030999"/>
          </a:xfrm>
          <a:gradFill>
            <a:gsLst>
              <a:gs pos="0">
                <a:schemeClr val="bg1">
                  <a:lumMod val="75000"/>
                </a:schemeClr>
              </a:gs>
              <a:gs pos="100000">
                <a:schemeClr val="bg1">
                  <a:lumMod val="50000"/>
                </a:schemeClr>
              </a:gs>
            </a:gsLst>
            <a:lin ang="5400000" scaled="1"/>
          </a:gradFill>
        </p:grpSpPr>
        <p:sp>
          <p:nvSpPr>
            <p:cNvPr id="27" name="Blokbue 38">
              <a:extLst>
                <a:ext uri="{FF2B5EF4-FFF2-40B4-BE49-F238E27FC236}">
                  <a16:creationId xmlns:a16="http://schemas.microsoft.com/office/drawing/2014/main" id="{CA3CA987-1255-49D6-83A4-DBC27F2290DA}"/>
                </a:ext>
              </a:extLst>
            </p:cNvPr>
            <p:cNvSpPr>
              <a:spLocks noChangeArrowheads="1"/>
            </p:cNvSpPr>
            <p:nvPr/>
          </p:nvSpPr>
          <p:spPr bwMode="auto">
            <a:xfrm rot="7334020">
              <a:off x="2624052" y="876906"/>
              <a:ext cx="3842146"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8" name="Blokbue 39">
              <a:extLst>
                <a:ext uri="{FF2B5EF4-FFF2-40B4-BE49-F238E27FC236}">
                  <a16:creationId xmlns:a16="http://schemas.microsoft.com/office/drawing/2014/main" id="{9F6E00D0-5158-40E5-9C3E-AE6486224EFA}"/>
                </a:ext>
              </a:extLst>
            </p:cNvPr>
            <p:cNvSpPr>
              <a:spLocks noChangeArrowheads="1"/>
            </p:cNvSpPr>
            <p:nvPr/>
          </p:nvSpPr>
          <p:spPr bwMode="auto">
            <a:xfrm rot="10843925">
              <a:off x="2543074" y="981655"/>
              <a:ext cx="3842158" cy="3842146"/>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9" name="Blokbue 40">
              <a:extLst>
                <a:ext uri="{FF2B5EF4-FFF2-40B4-BE49-F238E27FC236}">
                  <a16:creationId xmlns:a16="http://schemas.microsoft.com/office/drawing/2014/main" id="{A798CCC9-9094-444D-A562-D90A0629DC60}"/>
                </a:ext>
              </a:extLst>
            </p:cNvPr>
            <p:cNvSpPr>
              <a:spLocks noChangeArrowheads="1"/>
            </p:cNvSpPr>
            <p:nvPr/>
          </p:nvSpPr>
          <p:spPr bwMode="auto">
            <a:xfrm rot="14446858">
              <a:off x="2438294" y="989584"/>
              <a:ext cx="3842145"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0" name="Blokbue 41">
              <a:extLst>
                <a:ext uri="{FF2B5EF4-FFF2-40B4-BE49-F238E27FC236}">
                  <a16:creationId xmlns:a16="http://schemas.microsoft.com/office/drawing/2014/main" id="{CC17D209-E992-4564-BD2C-9D0D6A841812}"/>
                </a:ext>
              </a:extLst>
            </p:cNvPr>
            <p:cNvSpPr>
              <a:spLocks noChangeArrowheads="1"/>
            </p:cNvSpPr>
            <p:nvPr/>
          </p:nvSpPr>
          <p:spPr bwMode="auto">
            <a:xfrm rot="18033862">
              <a:off x="2408923" y="882461"/>
              <a:ext cx="3843732"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1" name="Blokbue 42">
              <a:extLst>
                <a:ext uri="{FF2B5EF4-FFF2-40B4-BE49-F238E27FC236}">
                  <a16:creationId xmlns:a16="http://schemas.microsoft.com/office/drawing/2014/main" id="{7D6A1DCB-9486-41AB-BC6D-EC540F4ECBB9}"/>
                </a:ext>
              </a:extLst>
            </p:cNvPr>
            <p:cNvSpPr>
              <a:spLocks noChangeArrowheads="1"/>
            </p:cNvSpPr>
            <p:nvPr/>
          </p:nvSpPr>
          <p:spPr bwMode="auto">
            <a:xfrm rot="14285">
              <a:off x="2471630" y="805499"/>
              <a:ext cx="3842158" cy="3843732"/>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2" name="Blokbue 43">
              <a:extLst>
                <a:ext uri="{FF2B5EF4-FFF2-40B4-BE49-F238E27FC236}">
                  <a16:creationId xmlns:a16="http://schemas.microsoft.com/office/drawing/2014/main" id="{18E0AF17-4EDE-45B5-8FC6-4791A343FE3D}"/>
                </a:ext>
              </a:extLst>
            </p:cNvPr>
            <p:cNvSpPr>
              <a:spLocks noChangeArrowheads="1"/>
            </p:cNvSpPr>
            <p:nvPr/>
          </p:nvSpPr>
          <p:spPr bwMode="auto">
            <a:xfrm rot="3730573">
              <a:off x="2546256" y="800730"/>
              <a:ext cx="3842146"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33" name="Højrepil 44">
            <a:extLst>
              <a:ext uri="{FF2B5EF4-FFF2-40B4-BE49-F238E27FC236}">
                <a16:creationId xmlns:a16="http://schemas.microsoft.com/office/drawing/2014/main" id="{04BACDB6-C0D9-4F33-BC48-29BA41A35498}"/>
              </a:ext>
            </a:extLst>
          </p:cNvPr>
          <p:cNvSpPr>
            <a:spLocks noChangeArrowheads="1"/>
          </p:cNvSpPr>
          <p:nvPr/>
        </p:nvSpPr>
        <p:spPr bwMode="auto">
          <a:xfrm>
            <a:off x="4158189" y="2607218"/>
            <a:ext cx="1144775" cy="1783828"/>
          </a:xfrm>
          <a:prstGeom prst="rightArrow">
            <a:avLst>
              <a:gd name="adj1" fmla="val 71000"/>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Trust</a:t>
            </a:r>
            <a:r>
              <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 </a:t>
            </a:r>
          </a:p>
        </p:txBody>
      </p:sp>
      <p:sp>
        <p:nvSpPr>
          <p:cNvPr id="35" name="Tekstboks 359">
            <a:extLst>
              <a:ext uri="{FF2B5EF4-FFF2-40B4-BE49-F238E27FC236}">
                <a16:creationId xmlns:a16="http://schemas.microsoft.com/office/drawing/2014/main" id="{DF269C7E-D80A-4741-9447-D84EA2EFB742}"/>
              </a:ext>
            </a:extLst>
          </p:cNvPr>
          <p:cNvSpPr txBox="1"/>
          <p:nvPr/>
        </p:nvSpPr>
        <p:spPr>
          <a:xfrm>
            <a:off x="6197517" y="1970292"/>
            <a:ext cx="1025096" cy="677108"/>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Change feels possible and new goals are set together</a:t>
            </a:r>
          </a:p>
        </p:txBody>
      </p:sp>
      <p:sp>
        <p:nvSpPr>
          <p:cNvPr id="37" name="Tekstboks 361">
            <a:extLst>
              <a:ext uri="{FF2B5EF4-FFF2-40B4-BE49-F238E27FC236}">
                <a16:creationId xmlns:a16="http://schemas.microsoft.com/office/drawing/2014/main" id="{66FA6574-2FE3-457C-9869-85ECD2012A08}"/>
              </a:ext>
            </a:extLst>
          </p:cNvPr>
          <p:cNvSpPr txBox="1"/>
          <p:nvPr/>
        </p:nvSpPr>
        <p:spPr>
          <a:xfrm>
            <a:off x="6305379" y="4243568"/>
            <a:ext cx="1004844"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are being systematically  removed</a:t>
            </a:r>
          </a:p>
        </p:txBody>
      </p:sp>
      <p:sp>
        <p:nvSpPr>
          <p:cNvPr id="38" name="Tekstboks 362">
            <a:extLst>
              <a:ext uri="{FF2B5EF4-FFF2-40B4-BE49-F238E27FC236}">
                <a16:creationId xmlns:a16="http://schemas.microsoft.com/office/drawing/2014/main" id="{3E7A111F-3088-48BB-9E3E-AC83A71142AA}"/>
              </a:ext>
            </a:extLst>
          </p:cNvPr>
          <p:cNvSpPr txBox="1"/>
          <p:nvPr/>
        </p:nvSpPr>
        <p:spPr>
          <a:xfrm>
            <a:off x="5068587" y="4164456"/>
            <a:ext cx="906712"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‘Team’ around child / family galvanised</a:t>
            </a:r>
          </a:p>
        </p:txBody>
      </p:sp>
      <p:sp>
        <p:nvSpPr>
          <p:cNvPr id="40" name="Tekstboks 365">
            <a:extLst>
              <a:ext uri="{FF2B5EF4-FFF2-40B4-BE49-F238E27FC236}">
                <a16:creationId xmlns:a16="http://schemas.microsoft.com/office/drawing/2014/main" id="{CB98FAAC-784A-4969-8D52-B8D426A8EF13}"/>
              </a:ext>
            </a:extLst>
          </p:cNvPr>
          <p:cNvSpPr txBox="1">
            <a:spLocks noChangeArrowheads="1"/>
          </p:cNvSpPr>
          <p:nvPr/>
        </p:nvSpPr>
        <p:spPr bwMode="auto">
          <a:xfrm>
            <a:off x="7026315" y="2984004"/>
            <a:ext cx="839449" cy="82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Action plan for success agreed together</a:t>
            </a:r>
          </a:p>
        </p:txBody>
      </p:sp>
      <p:grpSp>
        <p:nvGrpSpPr>
          <p:cNvPr id="42" name="Group 41">
            <a:extLst>
              <a:ext uri="{FF2B5EF4-FFF2-40B4-BE49-F238E27FC236}">
                <a16:creationId xmlns:a16="http://schemas.microsoft.com/office/drawing/2014/main" id="{B2E691BD-6A9E-4678-BDC4-9B482CFFC4F3}"/>
              </a:ext>
            </a:extLst>
          </p:cNvPr>
          <p:cNvGrpSpPr/>
          <p:nvPr/>
        </p:nvGrpSpPr>
        <p:grpSpPr>
          <a:xfrm>
            <a:off x="2178841" y="4862390"/>
            <a:ext cx="1133475" cy="1087544"/>
            <a:chOff x="11433191" y="2676578"/>
            <a:chExt cx="1133475" cy="1087544"/>
          </a:xfrm>
        </p:grpSpPr>
        <p:sp>
          <p:nvSpPr>
            <p:cNvPr id="43"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56155" y="2676578"/>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4"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990163"/>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family</a:t>
              </a:r>
            </a:p>
          </p:txBody>
        </p:sp>
      </p:grpSp>
      <p:sp>
        <p:nvSpPr>
          <p:cNvPr id="45"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6073821"/>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Life circumstance understood</a:t>
            </a:r>
          </a:p>
        </p:txBody>
      </p:sp>
      <p:sp>
        <p:nvSpPr>
          <p:cNvPr id="46"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735423" y="6036903"/>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Resilience factors understood</a:t>
            </a:r>
          </a:p>
        </p:txBody>
      </p:sp>
      <p:sp>
        <p:nvSpPr>
          <p:cNvPr id="48"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813911" y="4138334"/>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blamed or shamed)</a:t>
            </a:r>
          </a:p>
        </p:txBody>
      </p:sp>
      <p:sp>
        <p:nvSpPr>
          <p:cNvPr id="49"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392268" y="5190841"/>
            <a:ext cx="875908"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Practical needs understood</a:t>
            </a:r>
          </a:p>
        </p:txBody>
      </p:sp>
      <p:sp>
        <p:nvSpPr>
          <p:cNvPr id="58"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13739" y="5156998"/>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89" name="Tekstboks 68">
            <a:extLst>
              <a:ext uri="{FF2B5EF4-FFF2-40B4-BE49-F238E27FC236}">
                <a16:creationId xmlns:a16="http://schemas.microsoft.com/office/drawing/2014/main" id="{A9C0E38F-FFFE-4CC9-9174-2C5DA10AD2CE}"/>
              </a:ext>
            </a:extLst>
          </p:cNvPr>
          <p:cNvSpPr txBox="1"/>
          <p:nvPr/>
        </p:nvSpPr>
        <p:spPr>
          <a:xfrm>
            <a:off x="9577324" y="1038847"/>
            <a:ext cx="1402299"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Attends well and values learning</a:t>
            </a:r>
          </a:p>
        </p:txBody>
      </p:sp>
      <p:sp>
        <p:nvSpPr>
          <p:cNvPr id="111" name="Rectangle 110">
            <a:extLst>
              <a:ext uri="{FF2B5EF4-FFF2-40B4-BE49-F238E27FC236}">
                <a16:creationId xmlns:a16="http://schemas.microsoft.com/office/drawing/2014/main" id="{13E63C30-3EC8-436F-8534-DE7C6F8A3386}"/>
              </a:ext>
            </a:extLst>
          </p:cNvPr>
          <p:cNvSpPr/>
          <p:nvPr/>
        </p:nvSpPr>
        <p:spPr>
          <a:xfrm>
            <a:off x="236071" y="15684"/>
            <a:ext cx="11544384" cy="523220"/>
          </a:xfrm>
          <a:prstGeom prst="rect">
            <a:avLst/>
          </a:prstGeom>
        </p:spPr>
        <p:txBody>
          <a:bodyPr wrap="square">
            <a:spAutoFit/>
            <a:scene3d>
              <a:camera prst="orthographicFront"/>
              <a:lightRig rig="threePt" dir="t"/>
            </a:scene3d>
            <a:sp3d extrusionH="57150">
              <a:bevelT w="57150" h="38100" prst="artDeco"/>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rPr>
              <a:t>Outcomes for children, young people and their family on a journey away from risk of, or actual persistent or severe absence to good attendance at school, college or education setting</a:t>
            </a:r>
            <a:endParaRPr kumimoji="0" lang="en-IN" sz="14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3" name="Tekstboks 28">
            <a:extLst>
              <a:ext uri="{FF2B5EF4-FFF2-40B4-BE49-F238E27FC236}">
                <a16:creationId xmlns:a16="http://schemas.microsoft.com/office/drawing/2014/main" id="{1A431E20-C5DF-4BB9-9E59-1050DF07C7AB}"/>
              </a:ext>
            </a:extLst>
          </p:cNvPr>
          <p:cNvSpPr txBox="1"/>
          <p:nvPr/>
        </p:nvSpPr>
        <p:spPr>
          <a:xfrm>
            <a:off x="402964" y="2294889"/>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Risk identified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170487" y="5557042"/>
            <a:ext cx="1388879" cy="1234958"/>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family</a:t>
            </a:r>
          </a:p>
        </p:txBody>
      </p:sp>
      <p:sp>
        <p:nvSpPr>
          <p:cNvPr id="11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62922" y="4134902"/>
            <a:ext cx="86692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within family understood</a:t>
            </a:r>
          </a:p>
        </p:txBody>
      </p:sp>
      <p:grpSp>
        <p:nvGrpSpPr>
          <p:cNvPr id="122" name="Group 121">
            <a:extLst>
              <a:ext uri="{FF2B5EF4-FFF2-40B4-BE49-F238E27FC236}">
                <a16:creationId xmlns:a16="http://schemas.microsoft.com/office/drawing/2014/main" id="{A5DA8684-8695-4219-8F97-52F65E22A76A}"/>
              </a:ext>
            </a:extLst>
          </p:cNvPr>
          <p:cNvGrpSpPr/>
          <p:nvPr/>
        </p:nvGrpSpPr>
        <p:grpSpPr>
          <a:xfrm>
            <a:off x="9069654" y="2112635"/>
            <a:ext cx="2792412" cy="2774950"/>
            <a:chOff x="10646161" y="1815412"/>
            <a:chExt cx="2792412" cy="2774950"/>
          </a:xfrm>
          <a:gradFill>
            <a:gsLst>
              <a:gs pos="0">
                <a:schemeClr val="bg1">
                  <a:lumMod val="85000"/>
                </a:schemeClr>
              </a:gs>
              <a:gs pos="100000">
                <a:schemeClr val="bg1">
                  <a:lumMod val="65000"/>
                </a:schemeClr>
              </a:gs>
            </a:gsLst>
            <a:lin ang="5400000" scaled="1"/>
          </a:gradFill>
        </p:grpSpPr>
        <p:sp>
          <p:nvSpPr>
            <p:cNvPr id="123"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4"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5"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6"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7"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8"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12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786109" y="586763"/>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shouted at)</a:t>
            </a:r>
          </a:p>
        </p:txBody>
      </p:sp>
      <p:sp>
        <p:nvSpPr>
          <p:cNvPr id="130"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68301" y="1534250"/>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131"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2468133"/>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 trauma understood</a:t>
            </a:r>
          </a:p>
        </p:txBody>
      </p:sp>
      <p:sp>
        <p:nvSpPr>
          <p:cNvPr id="133"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464129" y="1652616"/>
            <a:ext cx="875908"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Needs understood</a:t>
            </a:r>
          </a:p>
        </p:txBody>
      </p:sp>
      <p:sp>
        <p:nvSpPr>
          <p:cNvPr id="134"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29926" y="689013"/>
            <a:ext cx="866927"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understood</a:t>
            </a:r>
          </a:p>
        </p:txBody>
      </p:sp>
      <p:grpSp>
        <p:nvGrpSpPr>
          <p:cNvPr id="135" name="Group 134">
            <a:extLst>
              <a:ext uri="{FF2B5EF4-FFF2-40B4-BE49-F238E27FC236}">
                <a16:creationId xmlns:a16="http://schemas.microsoft.com/office/drawing/2014/main" id="{B2E691BD-6A9E-4678-BDC4-9B482CFFC4F3}"/>
              </a:ext>
            </a:extLst>
          </p:cNvPr>
          <p:cNvGrpSpPr/>
          <p:nvPr/>
        </p:nvGrpSpPr>
        <p:grpSpPr>
          <a:xfrm>
            <a:off x="2287925" y="1307203"/>
            <a:ext cx="1133475" cy="1087544"/>
            <a:chOff x="11433191" y="2538036"/>
            <a:chExt cx="1133475" cy="1087544"/>
          </a:xfrm>
        </p:grpSpPr>
        <p:sp>
          <p:nvSpPr>
            <p:cNvPr id="136"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7"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child</a:t>
              </a:r>
            </a:p>
          </p:txBody>
        </p:sp>
      </p:grpSp>
      <p:sp>
        <p:nvSpPr>
          <p:cNvPr id="138" name="Højrepil 26">
            <a:extLst>
              <a:ext uri="{FF2B5EF4-FFF2-40B4-BE49-F238E27FC236}">
                <a16:creationId xmlns:a16="http://schemas.microsoft.com/office/drawing/2014/main" id="{F1B63D14-1125-4B1C-B013-368E2EEE386F}"/>
              </a:ext>
            </a:extLst>
          </p:cNvPr>
          <p:cNvSpPr>
            <a:spLocks noChangeArrowheads="1"/>
          </p:cNvSpPr>
          <p:nvPr/>
        </p:nvSpPr>
        <p:spPr bwMode="auto">
          <a:xfrm rot="18440524">
            <a:off x="10823232" y="175616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grpSp>
        <p:nvGrpSpPr>
          <p:cNvPr id="144" name="Group 143">
            <a:extLst>
              <a:ext uri="{FF2B5EF4-FFF2-40B4-BE49-F238E27FC236}">
                <a16:creationId xmlns:a16="http://schemas.microsoft.com/office/drawing/2014/main" id="{D32C3D82-42AD-471D-BEFA-C2F9C807F706}"/>
              </a:ext>
            </a:extLst>
          </p:cNvPr>
          <p:cNvGrpSpPr/>
          <p:nvPr/>
        </p:nvGrpSpPr>
        <p:grpSpPr>
          <a:xfrm rot="11992278">
            <a:off x="2116457" y="2977172"/>
            <a:ext cx="1210749" cy="1172509"/>
            <a:chOff x="5710238" y="1475454"/>
            <a:chExt cx="1017587" cy="1003300"/>
          </a:xfrm>
          <a:solidFill>
            <a:schemeClr val="accent2"/>
          </a:solidFill>
        </p:grpSpPr>
        <p:grpSp>
          <p:nvGrpSpPr>
            <p:cNvPr id="14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4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4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3"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885681" y="2436670"/>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Strengths and motivations understood</a:t>
            </a:r>
          </a:p>
        </p:txBody>
      </p:sp>
      <p:grpSp>
        <p:nvGrpSpPr>
          <p:cNvPr id="154" name="Group 153">
            <a:extLst>
              <a:ext uri="{FF2B5EF4-FFF2-40B4-BE49-F238E27FC236}">
                <a16:creationId xmlns:a16="http://schemas.microsoft.com/office/drawing/2014/main" id="{D32C3D82-42AD-471D-BEFA-C2F9C807F706}"/>
              </a:ext>
            </a:extLst>
          </p:cNvPr>
          <p:cNvGrpSpPr/>
          <p:nvPr/>
        </p:nvGrpSpPr>
        <p:grpSpPr>
          <a:xfrm rot="11992278">
            <a:off x="1184347" y="2980976"/>
            <a:ext cx="1210749" cy="1172509"/>
            <a:chOff x="5710238" y="1475454"/>
            <a:chExt cx="1017587" cy="1003300"/>
          </a:xfrm>
          <a:solidFill>
            <a:schemeClr val="accent2"/>
          </a:solidFill>
        </p:grpSpPr>
        <p:grpSp>
          <p:nvGrpSpPr>
            <p:cNvPr id="15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5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2399272" y="3383880"/>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Share feelings</a:t>
            </a:r>
          </a:p>
        </p:txBody>
      </p:sp>
      <p:grpSp>
        <p:nvGrpSpPr>
          <p:cNvPr id="164" name="Group 163">
            <a:extLst>
              <a:ext uri="{FF2B5EF4-FFF2-40B4-BE49-F238E27FC236}">
                <a16:creationId xmlns:a16="http://schemas.microsoft.com/office/drawing/2014/main" id="{D32C3D82-42AD-471D-BEFA-C2F9C807F706}"/>
              </a:ext>
            </a:extLst>
          </p:cNvPr>
          <p:cNvGrpSpPr/>
          <p:nvPr/>
        </p:nvGrpSpPr>
        <p:grpSpPr>
          <a:xfrm rot="11992278">
            <a:off x="3098193" y="2969844"/>
            <a:ext cx="1210749" cy="1172509"/>
            <a:chOff x="5710238" y="1475454"/>
            <a:chExt cx="1017587" cy="1003300"/>
          </a:xfrm>
          <a:solidFill>
            <a:schemeClr val="accent2"/>
          </a:solidFill>
        </p:grpSpPr>
        <p:grpSp>
          <p:nvGrpSpPr>
            <p:cNvPr id="16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6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7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3359211" y="3365478"/>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safe</a:t>
            </a:r>
          </a:p>
        </p:txBody>
      </p:sp>
      <p:sp>
        <p:nvSpPr>
          <p:cNvPr id="174" name="Tekstboks 28">
            <a:extLst>
              <a:ext uri="{FF2B5EF4-FFF2-40B4-BE49-F238E27FC236}">
                <a16:creationId xmlns:a16="http://schemas.microsoft.com/office/drawing/2014/main" id="{1A431E20-C5DF-4BB9-9E59-1050DF07C7AB}"/>
              </a:ext>
            </a:extLst>
          </p:cNvPr>
          <p:cNvSpPr txBox="1"/>
          <p:nvPr/>
        </p:nvSpPr>
        <p:spPr>
          <a:xfrm>
            <a:off x="343258" y="4236438"/>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Behaviour noticed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grpSp>
        <p:nvGrpSpPr>
          <p:cNvPr id="176" name="Group 175">
            <a:extLst>
              <a:ext uri="{FF2B5EF4-FFF2-40B4-BE49-F238E27FC236}">
                <a16:creationId xmlns:a16="http://schemas.microsoft.com/office/drawing/2014/main" id="{B2E691BD-6A9E-4678-BDC4-9B482CFFC4F3}"/>
              </a:ext>
            </a:extLst>
          </p:cNvPr>
          <p:cNvGrpSpPr/>
          <p:nvPr/>
        </p:nvGrpSpPr>
        <p:grpSpPr>
          <a:xfrm>
            <a:off x="5406742" y="2758848"/>
            <a:ext cx="1523883" cy="1399195"/>
            <a:chOff x="11433191" y="2538036"/>
            <a:chExt cx="1133475" cy="1087544"/>
          </a:xfrm>
        </p:grpSpPr>
        <p:sp>
          <p:nvSpPr>
            <p:cNvPr id="177"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78"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53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Support and advocate for the child and family</a:t>
              </a:r>
            </a:p>
          </p:txBody>
        </p:sp>
      </p:grpSp>
      <p:sp>
        <p:nvSpPr>
          <p:cNvPr id="182" name="Tekstboks 359">
            <a:extLst>
              <a:ext uri="{FF2B5EF4-FFF2-40B4-BE49-F238E27FC236}">
                <a16:creationId xmlns:a16="http://schemas.microsoft.com/office/drawing/2014/main" id="{DF269C7E-D80A-4741-9447-D84EA2EFB742}"/>
              </a:ext>
            </a:extLst>
          </p:cNvPr>
          <p:cNvSpPr txBox="1"/>
          <p:nvPr/>
        </p:nvSpPr>
        <p:spPr>
          <a:xfrm>
            <a:off x="5185394" y="2003013"/>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Options for support explored</a:t>
            </a:r>
          </a:p>
        </p:txBody>
      </p:sp>
      <p:grpSp>
        <p:nvGrpSpPr>
          <p:cNvPr id="186" name="Group 185">
            <a:extLst>
              <a:ext uri="{FF2B5EF4-FFF2-40B4-BE49-F238E27FC236}">
                <a16:creationId xmlns:a16="http://schemas.microsoft.com/office/drawing/2014/main" id="{C55A199F-0CA3-4626-A0EF-CB12C8BF4860}"/>
              </a:ext>
            </a:extLst>
          </p:cNvPr>
          <p:cNvGrpSpPr/>
          <p:nvPr/>
        </p:nvGrpSpPr>
        <p:grpSpPr>
          <a:xfrm>
            <a:off x="5569738" y="743822"/>
            <a:ext cx="1354906" cy="1265801"/>
            <a:chOff x="-887710" y="586741"/>
            <a:chExt cx="1097741" cy="810142"/>
          </a:xfrm>
        </p:grpSpPr>
        <p:sp>
          <p:nvSpPr>
            <p:cNvPr id="187"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8"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79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Wider school staff involved – trauma informed</a:t>
              </a:r>
            </a:p>
          </p:txBody>
        </p:sp>
      </p:grpSp>
      <p:grpSp>
        <p:nvGrpSpPr>
          <p:cNvPr id="189" name="Group 188">
            <a:extLst>
              <a:ext uri="{FF2B5EF4-FFF2-40B4-BE49-F238E27FC236}">
                <a16:creationId xmlns:a16="http://schemas.microsoft.com/office/drawing/2014/main" id="{C55A199F-0CA3-4626-A0EF-CB12C8BF4860}"/>
              </a:ext>
            </a:extLst>
          </p:cNvPr>
          <p:cNvGrpSpPr/>
          <p:nvPr/>
        </p:nvGrpSpPr>
        <p:grpSpPr>
          <a:xfrm>
            <a:off x="4123301" y="4924773"/>
            <a:ext cx="1354906" cy="663140"/>
            <a:chOff x="-887710" y="586741"/>
            <a:chExt cx="1097741" cy="633680"/>
          </a:xfrm>
        </p:grpSpPr>
        <p:sp>
          <p:nvSpPr>
            <p:cNvPr id="190"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91"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61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Regular, purposeful communication </a:t>
              </a:r>
            </a:p>
          </p:txBody>
        </p:sp>
      </p:grpSp>
      <p:grpSp>
        <p:nvGrpSpPr>
          <p:cNvPr id="192" name="Group 191">
            <a:extLst>
              <a:ext uri="{FF2B5EF4-FFF2-40B4-BE49-F238E27FC236}">
                <a16:creationId xmlns:a16="http://schemas.microsoft.com/office/drawing/2014/main" id="{C55A199F-0CA3-4626-A0EF-CB12C8BF4860}"/>
              </a:ext>
            </a:extLst>
          </p:cNvPr>
          <p:cNvGrpSpPr/>
          <p:nvPr/>
        </p:nvGrpSpPr>
        <p:grpSpPr>
          <a:xfrm>
            <a:off x="5538897" y="5239205"/>
            <a:ext cx="1354906" cy="601401"/>
            <a:chOff x="-887710" y="586741"/>
            <a:chExt cx="1097741" cy="574684"/>
          </a:xfrm>
        </p:grpSpPr>
        <p:sp>
          <p:nvSpPr>
            <p:cNvPr id="193"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94"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Adjustments are being made</a:t>
              </a:r>
            </a:p>
          </p:txBody>
        </p:sp>
      </p:grpSp>
      <p:grpSp>
        <p:nvGrpSpPr>
          <p:cNvPr id="195" name="Group 194">
            <a:extLst>
              <a:ext uri="{FF2B5EF4-FFF2-40B4-BE49-F238E27FC236}">
                <a16:creationId xmlns:a16="http://schemas.microsoft.com/office/drawing/2014/main" id="{C55A199F-0CA3-4626-A0EF-CB12C8BF4860}"/>
              </a:ext>
            </a:extLst>
          </p:cNvPr>
          <p:cNvGrpSpPr/>
          <p:nvPr/>
        </p:nvGrpSpPr>
        <p:grpSpPr>
          <a:xfrm>
            <a:off x="6998546" y="4899939"/>
            <a:ext cx="1354906" cy="665634"/>
            <a:chOff x="-887710" y="586741"/>
            <a:chExt cx="1097741" cy="574684"/>
          </a:xfrm>
        </p:grpSpPr>
        <p:sp>
          <p:nvSpPr>
            <p:cNvPr id="196"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97"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3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Alongside good boundaries</a:t>
              </a:r>
            </a:p>
          </p:txBody>
        </p:sp>
      </p:grpSp>
      <p:grpSp>
        <p:nvGrpSpPr>
          <p:cNvPr id="198" name="Group 197">
            <a:extLst>
              <a:ext uri="{FF2B5EF4-FFF2-40B4-BE49-F238E27FC236}">
                <a16:creationId xmlns:a16="http://schemas.microsoft.com/office/drawing/2014/main" id="{C55A199F-0CA3-4626-A0EF-CB12C8BF4860}"/>
              </a:ext>
            </a:extLst>
          </p:cNvPr>
          <p:cNvGrpSpPr/>
          <p:nvPr/>
        </p:nvGrpSpPr>
        <p:grpSpPr>
          <a:xfrm>
            <a:off x="4200497" y="1207124"/>
            <a:ext cx="1354906" cy="601401"/>
            <a:chOff x="-887710" y="586741"/>
            <a:chExt cx="1097741" cy="574684"/>
          </a:xfrm>
        </p:grpSpPr>
        <p:sp>
          <p:nvSpPr>
            <p:cNvPr id="199"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00"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Quality time with family</a:t>
              </a:r>
            </a:p>
          </p:txBody>
        </p:sp>
      </p:grpSp>
      <p:grpSp>
        <p:nvGrpSpPr>
          <p:cNvPr id="201" name="Group 200">
            <a:extLst>
              <a:ext uri="{FF2B5EF4-FFF2-40B4-BE49-F238E27FC236}">
                <a16:creationId xmlns:a16="http://schemas.microsoft.com/office/drawing/2014/main" id="{C55A199F-0CA3-4626-A0EF-CB12C8BF4860}"/>
              </a:ext>
            </a:extLst>
          </p:cNvPr>
          <p:cNvGrpSpPr/>
          <p:nvPr/>
        </p:nvGrpSpPr>
        <p:grpSpPr>
          <a:xfrm>
            <a:off x="7071810" y="1278260"/>
            <a:ext cx="1354906" cy="601401"/>
            <a:chOff x="-887710" y="586741"/>
            <a:chExt cx="1097741" cy="574684"/>
          </a:xfrm>
        </p:grpSpPr>
        <p:sp>
          <p:nvSpPr>
            <p:cNvPr id="202"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03"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Services engaged</a:t>
              </a:r>
            </a:p>
          </p:txBody>
        </p:sp>
      </p:grpSp>
      <p:sp>
        <p:nvSpPr>
          <p:cNvPr id="211" name="Tekstboks 359">
            <a:extLst>
              <a:ext uri="{FF2B5EF4-FFF2-40B4-BE49-F238E27FC236}">
                <a16:creationId xmlns:a16="http://schemas.microsoft.com/office/drawing/2014/main" id="{DF269C7E-D80A-4741-9447-D84EA2EFB742}"/>
              </a:ext>
            </a:extLst>
          </p:cNvPr>
          <p:cNvSpPr txBox="1"/>
          <p:nvPr/>
        </p:nvSpPr>
        <p:spPr>
          <a:xfrm>
            <a:off x="11106098" y="3164736"/>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Sense of purpose      and agency </a:t>
            </a:r>
          </a:p>
        </p:txBody>
      </p:sp>
      <p:sp>
        <p:nvSpPr>
          <p:cNvPr id="212" name="Tekstboks 359">
            <a:extLst>
              <a:ext uri="{FF2B5EF4-FFF2-40B4-BE49-F238E27FC236}">
                <a16:creationId xmlns:a16="http://schemas.microsoft.com/office/drawing/2014/main" id="{DF269C7E-D80A-4741-9447-D84EA2EFB742}"/>
              </a:ext>
            </a:extLst>
          </p:cNvPr>
          <p:cNvSpPr txBox="1"/>
          <p:nvPr/>
        </p:nvSpPr>
        <p:spPr>
          <a:xfrm>
            <a:off x="10445514" y="2305281"/>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Willing to try things, join more lessons</a:t>
            </a:r>
          </a:p>
        </p:txBody>
      </p:sp>
      <p:sp>
        <p:nvSpPr>
          <p:cNvPr id="213" name="Tekstboks 359">
            <a:extLst>
              <a:ext uri="{FF2B5EF4-FFF2-40B4-BE49-F238E27FC236}">
                <a16:creationId xmlns:a16="http://schemas.microsoft.com/office/drawing/2014/main" id="{DF269C7E-D80A-4741-9447-D84EA2EFB742}"/>
              </a:ext>
            </a:extLst>
          </p:cNvPr>
          <p:cNvSpPr txBox="1"/>
          <p:nvPr/>
        </p:nvSpPr>
        <p:spPr>
          <a:xfrm>
            <a:off x="9117752" y="3139791"/>
            <a:ext cx="1025096" cy="823302"/>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Knowing where to       get or     asking          for help</a:t>
            </a:r>
          </a:p>
        </p:txBody>
      </p:sp>
      <p:sp>
        <p:nvSpPr>
          <p:cNvPr id="214" name="Tekstboks 359">
            <a:extLst>
              <a:ext uri="{FF2B5EF4-FFF2-40B4-BE49-F238E27FC236}">
                <a16:creationId xmlns:a16="http://schemas.microsoft.com/office/drawing/2014/main" id="{DF269C7E-D80A-4741-9447-D84EA2EFB742}"/>
              </a:ext>
            </a:extLst>
          </p:cNvPr>
          <p:cNvSpPr txBox="1"/>
          <p:nvPr/>
        </p:nvSpPr>
        <p:spPr>
          <a:xfrm>
            <a:off x="9500886" y="4213401"/>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of reassurance </a:t>
            </a:r>
          </a:p>
        </p:txBody>
      </p:sp>
      <p:sp>
        <p:nvSpPr>
          <p:cNvPr id="215" name="Tekstboks 359">
            <a:extLst>
              <a:ext uri="{FF2B5EF4-FFF2-40B4-BE49-F238E27FC236}">
                <a16:creationId xmlns:a16="http://schemas.microsoft.com/office/drawing/2014/main" id="{DF269C7E-D80A-4741-9447-D84EA2EFB742}"/>
              </a:ext>
            </a:extLst>
          </p:cNvPr>
          <p:cNvSpPr txBox="1"/>
          <p:nvPr/>
        </p:nvSpPr>
        <p:spPr>
          <a:xfrm>
            <a:off x="9539741" y="2282036"/>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with peers (friendships)</a:t>
            </a:r>
          </a:p>
        </p:txBody>
      </p:sp>
      <p:sp>
        <p:nvSpPr>
          <p:cNvPr id="216" name="Tekstboks 359">
            <a:extLst>
              <a:ext uri="{FF2B5EF4-FFF2-40B4-BE49-F238E27FC236}">
                <a16:creationId xmlns:a16="http://schemas.microsoft.com/office/drawing/2014/main" id="{DF269C7E-D80A-4741-9447-D84EA2EFB742}"/>
              </a:ext>
            </a:extLst>
          </p:cNvPr>
          <p:cNvSpPr txBox="1"/>
          <p:nvPr/>
        </p:nvSpPr>
        <p:spPr>
          <a:xfrm>
            <a:off x="10530657" y="4191114"/>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to act or change</a:t>
            </a:r>
          </a:p>
        </p:txBody>
      </p:sp>
      <p:grpSp>
        <p:nvGrpSpPr>
          <p:cNvPr id="217" name="Group 216">
            <a:extLst>
              <a:ext uri="{FF2B5EF4-FFF2-40B4-BE49-F238E27FC236}">
                <a16:creationId xmlns:a16="http://schemas.microsoft.com/office/drawing/2014/main" id="{B2E691BD-6A9E-4678-BDC4-9B482CFFC4F3}"/>
              </a:ext>
            </a:extLst>
          </p:cNvPr>
          <p:cNvGrpSpPr/>
          <p:nvPr/>
        </p:nvGrpSpPr>
        <p:grpSpPr>
          <a:xfrm>
            <a:off x="9857015" y="2967990"/>
            <a:ext cx="1161654" cy="1087544"/>
            <a:chOff x="11384222" y="2505026"/>
            <a:chExt cx="1133475" cy="1087544"/>
          </a:xfrm>
        </p:grpSpPr>
        <p:sp>
          <p:nvSpPr>
            <p:cNvPr id="218"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23508" y="250502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19"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384222" y="2521040"/>
              <a:ext cx="1133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Nurture sense of belonging</a:t>
              </a:r>
            </a:p>
          </p:txBody>
        </p:sp>
      </p:grpSp>
      <p:grpSp>
        <p:nvGrpSpPr>
          <p:cNvPr id="220" name="Group 219">
            <a:extLst>
              <a:ext uri="{FF2B5EF4-FFF2-40B4-BE49-F238E27FC236}">
                <a16:creationId xmlns:a16="http://schemas.microsoft.com/office/drawing/2014/main" id="{D32C3D82-42AD-471D-BEFA-C2F9C807F706}"/>
              </a:ext>
            </a:extLst>
          </p:cNvPr>
          <p:cNvGrpSpPr/>
          <p:nvPr/>
        </p:nvGrpSpPr>
        <p:grpSpPr>
          <a:xfrm rot="11992278">
            <a:off x="11078978" y="5355254"/>
            <a:ext cx="1017587" cy="1003300"/>
            <a:chOff x="5710238" y="1475454"/>
            <a:chExt cx="1017587" cy="1003300"/>
          </a:xfrm>
        </p:grpSpPr>
        <p:grpSp>
          <p:nvGrpSpPr>
            <p:cNvPr id="221"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223"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4"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5"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6"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7"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8"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22"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30" name="Tekstboks 68">
            <a:extLst>
              <a:ext uri="{FF2B5EF4-FFF2-40B4-BE49-F238E27FC236}">
                <a16:creationId xmlns:a16="http://schemas.microsoft.com/office/drawing/2014/main" id="{A9C0E38F-FFFE-4CC9-9174-2C5DA10AD2CE}"/>
              </a:ext>
            </a:extLst>
          </p:cNvPr>
          <p:cNvSpPr txBox="1"/>
          <p:nvPr/>
        </p:nvSpPr>
        <p:spPr>
          <a:xfrm>
            <a:off x="9601097" y="5455263"/>
            <a:ext cx="147818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empowered and resilient</a:t>
            </a:r>
          </a:p>
        </p:txBody>
      </p:sp>
      <p:grpSp>
        <p:nvGrpSpPr>
          <p:cNvPr id="235" name="Group 234">
            <a:extLst>
              <a:ext uri="{FF2B5EF4-FFF2-40B4-BE49-F238E27FC236}">
                <a16:creationId xmlns:a16="http://schemas.microsoft.com/office/drawing/2014/main" id="{C55A199F-0CA3-4626-A0EF-CB12C8BF4860}"/>
              </a:ext>
            </a:extLst>
          </p:cNvPr>
          <p:cNvGrpSpPr/>
          <p:nvPr/>
        </p:nvGrpSpPr>
        <p:grpSpPr>
          <a:xfrm>
            <a:off x="-12205" y="3290490"/>
            <a:ext cx="1094090" cy="601401"/>
            <a:chOff x="-887710" y="586741"/>
            <a:chExt cx="1097741" cy="574684"/>
          </a:xfrm>
        </p:grpSpPr>
        <p:sp>
          <p:nvSpPr>
            <p:cNvPr id="236"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solidFill>
              <a:srgbClr val="00B0F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37"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Trusted adult</a:t>
              </a:r>
            </a:p>
          </p:txBody>
        </p:sp>
      </p:grpSp>
      <p:sp>
        <p:nvSpPr>
          <p:cNvPr id="238" name="Højrepil 26">
            <a:extLst>
              <a:ext uri="{FF2B5EF4-FFF2-40B4-BE49-F238E27FC236}">
                <a16:creationId xmlns:a16="http://schemas.microsoft.com/office/drawing/2014/main" id="{F1B63D14-1125-4B1C-B013-368E2EEE386F}"/>
              </a:ext>
            </a:extLst>
          </p:cNvPr>
          <p:cNvSpPr>
            <a:spLocks noChangeArrowheads="1"/>
          </p:cNvSpPr>
          <p:nvPr/>
        </p:nvSpPr>
        <p:spPr bwMode="auto">
          <a:xfrm>
            <a:off x="322780" y="713896"/>
            <a:ext cx="1388879" cy="1234958"/>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child</a:t>
            </a:r>
          </a:p>
        </p:txBody>
      </p:sp>
      <p:sp>
        <p:nvSpPr>
          <p:cNvPr id="239" name="Højrepil 26">
            <a:extLst>
              <a:ext uri="{FF2B5EF4-FFF2-40B4-BE49-F238E27FC236}">
                <a16:creationId xmlns:a16="http://schemas.microsoft.com/office/drawing/2014/main" id="{F1B63D14-1125-4B1C-B013-368E2EEE386F}"/>
              </a:ext>
            </a:extLst>
          </p:cNvPr>
          <p:cNvSpPr>
            <a:spLocks noChangeArrowheads="1"/>
          </p:cNvSpPr>
          <p:nvPr/>
        </p:nvSpPr>
        <p:spPr bwMode="auto">
          <a:xfrm rot="2994500">
            <a:off x="10948939" y="489872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
        <p:nvSpPr>
          <p:cNvPr id="241" name="Rounded Rectangle 42">
            <a:extLst>
              <a:ext uri="{FF2B5EF4-FFF2-40B4-BE49-F238E27FC236}">
                <a16:creationId xmlns:a16="http://schemas.microsoft.com/office/drawing/2014/main" id="{C3B853C6-7031-4EAA-836D-BB6FF698B7D0}"/>
              </a:ext>
            </a:extLst>
          </p:cNvPr>
          <p:cNvSpPr/>
          <p:nvPr/>
        </p:nvSpPr>
        <p:spPr>
          <a:xfrm>
            <a:off x="10454569" y="339777"/>
            <a:ext cx="1668329" cy="396838"/>
          </a:xfrm>
          <a:prstGeom prst="roundRect">
            <a:avLst>
              <a:gd name="adj" fmla="val 9327"/>
            </a:avLst>
          </a:prstGeom>
          <a:solidFill>
            <a:schemeClr val="accent4"/>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Reinforcing cycles of positive gradual change</a:t>
            </a:r>
          </a:p>
        </p:txBody>
      </p:sp>
      <p:sp>
        <p:nvSpPr>
          <p:cNvPr id="243" name="Rounded Rectangle 42">
            <a:extLst>
              <a:ext uri="{FF2B5EF4-FFF2-40B4-BE49-F238E27FC236}">
                <a16:creationId xmlns:a16="http://schemas.microsoft.com/office/drawing/2014/main" id="{C3B853C6-7031-4EAA-836D-BB6FF698B7D0}"/>
              </a:ext>
            </a:extLst>
          </p:cNvPr>
          <p:cNvSpPr/>
          <p:nvPr/>
        </p:nvSpPr>
        <p:spPr>
          <a:xfrm>
            <a:off x="10340190" y="6382622"/>
            <a:ext cx="1668330" cy="396838"/>
          </a:xfrm>
          <a:prstGeom prst="roundRect">
            <a:avLst>
              <a:gd name="adj" fmla="val 9327"/>
            </a:avLst>
          </a:prstGeom>
          <a:solidFill>
            <a:schemeClr val="accent4"/>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Reinforcing cycles of positive gradual change</a:t>
            </a:r>
          </a:p>
        </p:txBody>
      </p:sp>
      <p:sp>
        <p:nvSpPr>
          <p:cNvPr id="244"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091182" y="1035490"/>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45"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104667" y="5675081"/>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 name="Rectangle: Rounded Corners 1">
            <a:extLst>
              <a:ext uri="{FF2B5EF4-FFF2-40B4-BE49-F238E27FC236}">
                <a16:creationId xmlns:a16="http://schemas.microsoft.com/office/drawing/2014/main" id="{C4ED87BC-EBBB-7D98-7323-3E84864ECA38}"/>
              </a:ext>
            </a:extLst>
          </p:cNvPr>
          <p:cNvSpPr/>
          <p:nvPr/>
        </p:nvSpPr>
        <p:spPr>
          <a:xfrm>
            <a:off x="4230402" y="6100000"/>
            <a:ext cx="5082538" cy="68938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By actively supporting good attendance others in the system benefit too including schools, colleges, learning settings, professional services, organisations, the voluntary sector, local communities and the state.</a:t>
            </a:r>
          </a:p>
        </p:txBody>
      </p:sp>
    </p:spTree>
    <p:extLst>
      <p:ext uri="{BB962C8B-B14F-4D97-AF65-F5344CB8AC3E}">
        <p14:creationId xmlns:p14="http://schemas.microsoft.com/office/powerpoint/2010/main" val="2300897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Højrepil 26">
            <a:extLst>
              <a:ext uri="{FF2B5EF4-FFF2-40B4-BE49-F238E27FC236}">
                <a16:creationId xmlns:a16="http://schemas.microsoft.com/office/drawing/2014/main" id="{FB54549C-B562-A3FE-0628-A5FD11E71964}"/>
              </a:ext>
            </a:extLst>
          </p:cNvPr>
          <p:cNvSpPr>
            <a:spLocks noChangeArrowheads="1"/>
          </p:cNvSpPr>
          <p:nvPr/>
        </p:nvSpPr>
        <p:spPr bwMode="auto">
          <a:xfrm>
            <a:off x="4640806" y="1046256"/>
            <a:ext cx="4959306" cy="39738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More capacity in voluntary sector and communities for early intervention</a:t>
            </a:r>
          </a:p>
        </p:txBody>
      </p:sp>
      <p:sp>
        <p:nvSpPr>
          <p:cNvPr id="52" name="Højrepil 26">
            <a:extLst>
              <a:ext uri="{FF2B5EF4-FFF2-40B4-BE49-F238E27FC236}">
                <a16:creationId xmlns:a16="http://schemas.microsoft.com/office/drawing/2014/main" id="{C37C892E-E92A-8EB3-4066-57A56FAC8992}"/>
              </a:ext>
            </a:extLst>
          </p:cNvPr>
          <p:cNvSpPr>
            <a:spLocks noChangeArrowheads="1"/>
          </p:cNvSpPr>
          <p:nvPr/>
        </p:nvSpPr>
        <p:spPr bwMode="auto">
          <a:xfrm>
            <a:off x="3959116" y="636384"/>
            <a:ext cx="3121333" cy="576149"/>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Services engaged and working together with VCS sector &amp; communities</a:t>
            </a:r>
          </a:p>
        </p:txBody>
      </p:sp>
      <p:grpSp>
        <p:nvGrpSpPr>
          <p:cNvPr id="204" name="Group 203">
            <a:extLst>
              <a:ext uri="{FF2B5EF4-FFF2-40B4-BE49-F238E27FC236}">
                <a16:creationId xmlns:a16="http://schemas.microsoft.com/office/drawing/2014/main" id="{A5DA8684-8695-4219-8F97-52F65E22A76A}"/>
              </a:ext>
            </a:extLst>
          </p:cNvPr>
          <p:cNvGrpSpPr/>
          <p:nvPr/>
        </p:nvGrpSpPr>
        <p:grpSpPr>
          <a:xfrm>
            <a:off x="1455693" y="427098"/>
            <a:ext cx="2792412" cy="2774950"/>
            <a:chOff x="10646161" y="1815412"/>
            <a:chExt cx="2792412" cy="2774950"/>
          </a:xfrm>
          <a:solidFill>
            <a:schemeClr val="accent1"/>
          </a:solidFill>
        </p:grpSpPr>
        <p:sp>
          <p:nvSpPr>
            <p:cNvPr id="205"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6"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7"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8"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9"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10"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grpSp>
        <p:nvGrpSpPr>
          <p:cNvPr id="4" name="Group 3">
            <a:extLst>
              <a:ext uri="{FF2B5EF4-FFF2-40B4-BE49-F238E27FC236}">
                <a16:creationId xmlns:a16="http://schemas.microsoft.com/office/drawing/2014/main" id="{D32C3D82-42AD-471D-BEFA-C2F9C807F706}"/>
              </a:ext>
            </a:extLst>
          </p:cNvPr>
          <p:cNvGrpSpPr/>
          <p:nvPr/>
        </p:nvGrpSpPr>
        <p:grpSpPr>
          <a:xfrm rot="11992278">
            <a:off x="11075189" y="748737"/>
            <a:ext cx="1017587" cy="1003300"/>
            <a:chOff x="5710238" y="1475454"/>
            <a:chExt cx="1017587" cy="1003300"/>
          </a:xfrm>
        </p:grpSpPr>
        <p:grpSp>
          <p:nvGrpSpPr>
            <p:cNvPr id="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grpSp>
        <p:nvGrpSpPr>
          <p:cNvPr id="13" name="Group 12">
            <a:extLst>
              <a:ext uri="{FF2B5EF4-FFF2-40B4-BE49-F238E27FC236}">
                <a16:creationId xmlns:a16="http://schemas.microsoft.com/office/drawing/2014/main" id="{A5DA8684-8695-4219-8F97-52F65E22A76A}"/>
              </a:ext>
            </a:extLst>
          </p:cNvPr>
          <p:cNvGrpSpPr/>
          <p:nvPr/>
        </p:nvGrpSpPr>
        <p:grpSpPr>
          <a:xfrm>
            <a:off x="1363250" y="4008427"/>
            <a:ext cx="2792412" cy="2774950"/>
            <a:chOff x="10646161" y="1815412"/>
            <a:chExt cx="2792412" cy="2774950"/>
          </a:xfrm>
          <a:solidFill>
            <a:schemeClr val="accent4"/>
          </a:solidFill>
        </p:grpSpPr>
        <p:sp>
          <p:nvSpPr>
            <p:cNvPr id="14"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5"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6"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7"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8"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9"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2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7760744" y="2797412"/>
            <a:ext cx="1712954" cy="1234958"/>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Self-determination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Motivated to change</a:t>
            </a:r>
          </a:p>
        </p:txBody>
      </p:sp>
      <p:sp>
        <p:nvSpPr>
          <p:cNvPr id="21" name="Tekstboks 364">
            <a:extLst>
              <a:ext uri="{FF2B5EF4-FFF2-40B4-BE49-F238E27FC236}">
                <a16:creationId xmlns:a16="http://schemas.microsoft.com/office/drawing/2014/main" id="{0293522F-133D-44F8-A8BA-14B1C4F8861C}"/>
              </a:ext>
            </a:extLst>
          </p:cNvPr>
          <p:cNvSpPr txBox="1">
            <a:spLocks noChangeArrowheads="1"/>
          </p:cNvSpPr>
          <p:nvPr/>
        </p:nvSpPr>
        <p:spPr bwMode="auto">
          <a:xfrm>
            <a:off x="9778518" y="2965908"/>
            <a:ext cx="103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400" b="1" i="0" u="none" strike="noStrike" kern="0" cap="none" spc="0" normalizeH="0" baseline="0" noProof="0" dirty="0">
                <a:ln>
                  <a:noFill/>
                </a:ln>
                <a:solidFill>
                  <a:prstClr val="white"/>
                </a:solidFill>
                <a:effectLst/>
                <a:uLnTx/>
                <a:uFillTx/>
                <a:latin typeface="Cardo" panose="02020600000000000000" pitchFamily="18" charset="-79"/>
                <a:ea typeface="Cardo" panose="02020600000000000000" pitchFamily="18" charset="-79"/>
                <a:cs typeface="Cardo" panose="02020600000000000000" pitchFamily="18" charset="-79"/>
              </a:rPr>
              <a:t>Your Text Here</a:t>
            </a:r>
          </a:p>
        </p:txBody>
      </p:sp>
      <p:sp>
        <p:nvSpPr>
          <p:cNvPr id="22"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470986" y="3378653"/>
            <a:ext cx="597363"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Have  a voice</a:t>
            </a:r>
          </a:p>
        </p:txBody>
      </p:sp>
      <p:grpSp>
        <p:nvGrpSpPr>
          <p:cNvPr id="26" name="Group 1">
            <a:extLst>
              <a:ext uri="{FF2B5EF4-FFF2-40B4-BE49-F238E27FC236}">
                <a16:creationId xmlns:a16="http://schemas.microsoft.com/office/drawing/2014/main" id="{017A55A0-C355-44A1-855F-E743022B927A}"/>
              </a:ext>
            </a:extLst>
          </p:cNvPr>
          <p:cNvGrpSpPr>
            <a:grpSpLocks/>
          </p:cNvGrpSpPr>
          <p:nvPr/>
        </p:nvGrpSpPr>
        <p:grpSpPr bwMode="auto">
          <a:xfrm>
            <a:off x="4434955" y="1737171"/>
            <a:ext cx="3437166" cy="3416986"/>
            <a:chOff x="2409710" y="800736"/>
            <a:chExt cx="4056494" cy="4030999"/>
          </a:xfrm>
          <a:solidFill>
            <a:schemeClr val="accent5"/>
          </a:solidFill>
        </p:grpSpPr>
        <p:sp>
          <p:nvSpPr>
            <p:cNvPr id="27" name="Blokbue 38">
              <a:extLst>
                <a:ext uri="{FF2B5EF4-FFF2-40B4-BE49-F238E27FC236}">
                  <a16:creationId xmlns:a16="http://schemas.microsoft.com/office/drawing/2014/main" id="{CA3CA987-1255-49D6-83A4-DBC27F2290DA}"/>
                </a:ext>
              </a:extLst>
            </p:cNvPr>
            <p:cNvSpPr>
              <a:spLocks noChangeArrowheads="1"/>
            </p:cNvSpPr>
            <p:nvPr/>
          </p:nvSpPr>
          <p:spPr bwMode="auto">
            <a:xfrm rot="7334020">
              <a:off x="2624052" y="876906"/>
              <a:ext cx="3842146"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8" name="Blokbue 39">
              <a:extLst>
                <a:ext uri="{FF2B5EF4-FFF2-40B4-BE49-F238E27FC236}">
                  <a16:creationId xmlns:a16="http://schemas.microsoft.com/office/drawing/2014/main" id="{9F6E00D0-5158-40E5-9C3E-AE6486224EFA}"/>
                </a:ext>
              </a:extLst>
            </p:cNvPr>
            <p:cNvSpPr>
              <a:spLocks noChangeArrowheads="1"/>
            </p:cNvSpPr>
            <p:nvPr/>
          </p:nvSpPr>
          <p:spPr bwMode="auto">
            <a:xfrm rot="10843925">
              <a:off x="2543074" y="981655"/>
              <a:ext cx="3842158" cy="3842146"/>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9" name="Blokbue 40">
              <a:extLst>
                <a:ext uri="{FF2B5EF4-FFF2-40B4-BE49-F238E27FC236}">
                  <a16:creationId xmlns:a16="http://schemas.microsoft.com/office/drawing/2014/main" id="{A798CCC9-9094-444D-A562-D90A0629DC60}"/>
                </a:ext>
              </a:extLst>
            </p:cNvPr>
            <p:cNvSpPr>
              <a:spLocks noChangeArrowheads="1"/>
            </p:cNvSpPr>
            <p:nvPr/>
          </p:nvSpPr>
          <p:spPr bwMode="auto">
            <a:xfrm rot="14446858">
              <a:off x="2438294" y="989584"/>
              <a:ext cx="3842145"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0" name="Blokbue 41">
              <a:extLst>
                <a:ext uri="{FF2B5EF4-FFF2-40B4-BE49-F238E27FC236}">
                  <a16:creationId xmlns:a16="http://schemas.microsoft.com/office/drawing/2014/main" id="{CC17D209-E992-4564-BD2C-9D0D6A841812}"/>
                </a:ext>
              </a:extLst>
            </p:cNvPr>
            <p:cNvSpPr>
              <a:spLocks noChangeArrowheads="1"/>
            </p:cNvSpPr>
            <p:nvPr/>
          </p:nvSpPr>
          <p:spPr bwMode="auto">
            <a:xfrm rot="18033862">
              <a:off x="2408923" y="882461"/>
              <a:ext cx="3843732"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1" name="Blokbue 42">
              <a:extLst>
                <a:ext uri="{FF2B5EF4-FFF2-40B4-BE49-F238E27FC236}">
                  <a16:creationId xmlns:a16="http://schemas.microsoft.com/office/drawing/2014/main" id="{7D6A1DCB-9486-41AB-BC6D-EC540F4ECBB9}"/>
                </a:ext>
              </a:extLst>
            </p:cNvPr>
            <p:cNvSpPr>
              <a:spLocks noChangeArrowheads="1"/>
            </p:cNvSpPr>
            <p:nvPr/>
          </p:nvSpPr>
          <p:spPr bwMode="auto">
            <a:xfrm rot="14285">
              <a:off x="2471630" y="805499"/>
              <a:ext cx="3842158" cy="3843732"/>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2" name="Blokbue 43">
              <a:extLst>
                <a:ext uri="{FF2B5EF4-FFF2-40B4-BE49-F238E27FC236}">
                  <a16:creationId xmlns:a16="http://schemas.microsoft.com/office/drawing/2014/main" id="{18E0AF17-4EDE-45B5-8FC6-4791A343FE3D}"/>
                </a:ext>
              </a:extLst>
            </p:cNvPr>
            <p:cNvSpPr>
              <a:spLocks noChangeArrowheads="1"/>
            </p:cNvSpPr>
            <p:nvPr/>
          </p:nvSpPr>
          <p:spPr bwMode="auto">
            <a:xfrm rot="3730573">
              <a:off x="2546256" y="800730"/>
              <a:ext cx="3842146"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33" name="Højrepil 44">
            <a:extLst>
              <a:ext uri="{FF2B5EF4-FFF2-40B4-BE49-F238E27FC236}">
                <a16:creationId xmlns:a16="http://schemas.microsoft.com/office/drawing/2014/main" id="{04BACDB6-C0D9-4F33-BC48-29BA41A35498}"/>
              </a:ext>
            </a:extLst>
          </p:cNvPr>
          <p:cNvSpPr>
            <a:spLocks noChangeArrowheads="1"/>
          </p:cNvSpPr>
          <p:nvPr/>
        </p:nvSpPr>
        <p:spPr bwMode="auto">
          <a:xfrm>
            <a:off x="4147152" y="3128454"/>
            <a:ext cx="1036141" cy="734448"/>
          </a:xfrm>
          <a:prstGeom prst="rightArrow">
            <a:avLst>
              <a:gd name="adj1" fmla="val 71000"/>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Trust</a:t>
            </a:r>
            <a:r>
              <a:rPr kumimoji="0" lang="da-DK" sz="1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35" name="Tekstboks 359">
            <a:extLst>
              <a:ext uri="{FF2B5EF4-FFF2-40B4-BE49-F238E27FC236}">
                <a16:creationId xmlns:a16="http://schemas.microsoft.com/office/drawing/2014/main" id="{DF269C7E-D80A-4741-9447-D84EA2EFB742}"/>
              </a:ext>
            </a:extLst>
          </p:cNvPr>
          <p:cNvSpPr txBox="1"/>
          <p:nvPr/>
        </p:nvSpPr>
        <p:spPr>
          <a:xfrm>
            <a:off x="6110159" y="1931926"/>
            <a:ext cx="1260676"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Change feels possible and new goals are set together</a:t>
            </a:r>
          </a:p>
        </p:txBody>
      </p:sp>
      <p:sp>
        <p:nvSpPr>
          <p:cNvPr id="37" name="Tekstboks 361">
            <a:extLst>
              <a:ext uri="{FF2B5EF4-FFF2-40B4-BE49-F238E27FC236}">
                <a16:creationId xmlns:a16="http://schemas.microsoft.com/office/drawing/2014/main" id="{66FA6574-2FE3-457C-9869-85ECD2012A08}"/>
              </a:ext>
            </a:extLst>
          </p:cNvPr>
          <p:cNvSpPr txBox="1"/>
          <p:nvPr/>
        </p:nvSpPr>
        <p:spPr>
          <a:xfrm>
            <a:off x="6305379" y="4243568"/>
            <a:ext cx="1004844"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are being systematically  removed</a:t>
            </a:r>
          </a:p>
        </p:txBody>
      </p:sp>
      <p:sp>
        <p:nvSpPr>
          <p:cNvPr id="38" name="Tekstboks 362">
            <a:extLst>
              <a:ext uri="{FF2B5EF4-FFF2-40B4-BE49-F238E27FC236}">
                <a16:creationId xmlns:a16="http://schemas.microsoft.com/office/drawing/2014/main" id="{3E7A111F-3088-48BB-9E3E-AC83A71142AA}"/>
              </a:ext>
            </a:extLst>
          </p:cNvPr>
          <p:cNvSpPr txBox="1"/>
          <p:nvPr/>
        </p:nvSpPr>
        <p:spPr>
          <a:xfrm>
            <a:off x="5138121" y="4202852"/>
            <a:ext cx="906712"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‘Team’ around child / family galvanised</a:t>
            </a:r>
          </a:p>
        </p:txBody>
      </p:sp>
      <p:sp>
        <p:nvSpPr>
          <p:cNvPr id="40" name="Tekstboks 365">
            <a:extLst>
              <a:ext uri="{FF2B5EF4-FFF2-40B4-BE49-F238E27FC236}">
                <a16:creationId xmlns:a16="http://schemas.microsoft.com/office/drawing/2014/main" id="{CB98FAAC-784A-4969-8D52-B8D426A8EF13}"/>
              </a:ext>
            </a:extLst>
          </p:cNvPr>
          <p:cNvSpPr txBox="1">
            <a:spLocks noChangeArrowheads="1"/>
          </p:cNvSpPr>
          <p:nvPr/>
        </p:nvSpPr>
        <p:spPr bwMode="auto">
          <a:xfrm>
            <a:off x="7026315" y="2984004"/>
            <a:ext cx="839449" cy="82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Action plan for success agreed together</a:t>
            </a:r>
          </a:p>
        </p:txBody>
      </p:sp>
      <p:grpSp>
        <p:nvGrpSpPr>
          <p:cNvPr id="42" name="Group 41">
            <a:extLst>
              <a:ext uri="{FF2B5EF4-FFF2-40B4-BE49-F238E27FC236}">
                <a16:creationId xmlns:a16="http://schemas.microsoft.com/office/drawing/2014/main" id="{B2E691BD-6A9E-4678-BDC4-9B482CFFC4F3}"/>
              </a:ext>
            </a:extLst>
          </p:cNvPr>
          <p:cNvGrpSpPr/>
          <p:nvPr/>
        </p:nvGrpSpPr>
        <p:grpSpPr>
          <a:xfrm>
            <a:off x="2178841" y="4862390"/>
            <a:ext cx="1133475" cy="1087544"/>
            <a:chOff x="11433191" y="2676578"/>
            <a:chExt cx="1133475" cy="1087544"/>
          </a:xfrm>
        </p:grpSpPr>
        <p:sp>
          <p:nvSpPr>
            <p:cNvPr id="43"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56155" y="2676578"/>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4"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990163"/>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family</a:t>
              </a:r>
            </a:p>
          </p:txBody>
        </p:sp>
      </p:grpSp>
      <p:sp>
        <p:nvSpPr>
          <p:cNvPr id="45"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6073821"/>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Life circumstance understood</a:t>
            </a:r>
          </a:p>
        </p:txBody>
      </p:sp>
      <p:sp>
        <p:nvSpPr>
          <p:cNvPr id="46"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735423" y="6036903"/>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Resilience factors understood</a:t>
            </a:r>
          </a:p>
        </p:txBody>
      </p:sp>
      <p:sp>
        <p:nvSpPr>
          <p:cNvPr id="48"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813911" y="4138334"/>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blamed or shamed)</a:t>
            </a:r>
          </a:p>
        </p:txBody>
      </p:sp>
      <p:sp>
        <p:nvSpPr>
          <p:cNvPr id="49"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392268" y="5190841"/>
            <a:ext cx="875908"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Practical needs understood</a:t>
            </a:r>
          </a:p>
        </p:txBody>
      </p:sp>
      <p:sp>
        <p:nvSpPr>
          <p:cNvPr id="58"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13739" y="5156998"/>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89" name="Tekstboks 68">
            <a:extLst>
              <a:ext uri="{FF2B5EF4-FFF2-40B4-BE49-F238E27FC236}">
                <a16:creationId xmlns:a16="http://schemas.microsoft.com/office/drawing/2014/main" id="{A9C0E38F-FFFE-4CC9-9174-2C5DA10AD2CE}"/>
              </a:ext>
            </a:extLst>
          </p:cNvPr>
          <p:cNvSpPr txBox="1"/>
          <p:nvPr/>
        </p:nvSpPr>
        <p:spPr>
          <a:xfrm>
            <a:off x="9558646" y="1177964"/>
            <a:ext cx="1402299"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Attends well and values learning</a:t>
            </a:r>
          </a:p>
        </p:txBody>
      </p:sp>
      <p:sp>
        <p:nvSpPr>
          <p:cNvPr id="111" name="Rectangle 110">
            <a:extLst>
              <a:ext uri="{FF2B5EF4-FFF2-40B4-BE49-F238E27FC236}">
                <a16:creationId xmlns:a16="http://schemas.microsoft.com/office/drawing/2014/main" id="{13E63C30-3EC8-436F-8534-DE7C6F8A3386}"/>
              </a:ext>
            </a:extLst>
          </p:cNvPr>
          <p:cNvSpPr/>
          <p:nvPr/>
        </p:nvSpPr>
        <p:spPr>
          <a:xfrm>
            <a:off x="0" y="-44887"/>
            <a:ext cx="12187691" cy="492443"/>
          </a:xfrm>
          <a:prstGeom prst="rect">
            <a:avLst/>
          </a:prstGeom>
        </p:spPr>
        <p:txBody>
          <a:bodyPr wrap="square">
            <a:spAutoFit/>
            <a:scene3d>
              <a:camera prst="orthographicFront"/>
              <a:lightRig rig="threePt" dir="t"/>
            </a:scene3d>
            <a:sp3d extrusionH="57150">
              <a:bevelT w="57150" h="38100" prst="artDeco"/>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rPr>
              <a:t>Outcomes for children, young people and their family on a journey away from risk of, or actual persistent or severe absence to good attendance at school, college or education setting with benefits for ‘all’ stakeholders involved in the relationship and experience.</a:t>
            </a:r>
            <a:endParaRPr kumimoji="0" lang="en-IN" sz="13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3" name="Tekstboks 28">
            <a:extLst>
              <a:ext uri="{FF2B5EF4-FFF2-40B4-BE49-F238E27FC236}">
                <a16:creationId xmlns:a16="http://schemas.microsoft.com/office/drawing/2014/main" id="{1A431E20-C5DF-4BB9-9E59-1050DF07C7AB}"/>
              </a:ext>
            </a:extLst>
          </p:cNvPr>
          <p:cNvSpPr txBox="1"/>
          <p:nvPr/>
        </p:nvSpPr>
        <p:spPr>
          <a:xfrm>
            <a:off x="402964" y="2294889"/>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Risk identified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101532" y="4830200"/>
            <a:ext cx="1335327" cy="1234958"/>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family</a:t>
            </a:r>
          </a:p>
        </p:txBody>
      </p:sp>
      <p:sp>
        <p:nvSpPr>
          <p:cNvPr id="11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62922" y="4134902"/>
            <a:ext cx="86692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within family understood</a:t>
            </a:r>
          </a:p>
        </p:txBody>
      </p:sp>
      <p:grpSp>
        <p:nvGrpSpPr>
          <p:cNvPr id="122" name="Group 121">
            <a:extLst>
              <a:ext uri="{FF2B5EF4-FFF2-40B4-BE49-F238E27FC236}">
                <a16:creationId xmlns:a16="http://schemas.microsoft.com/office/drawing/2014/main" id="{A5DA8684-8695-4219-8F97-52F65E22A76A}"/>
              </a:ext>
            </a:extLst>
          </p:cNvPr>
          <p:cNvGrpSpPr/>
          <p:nvPr/>
        </p:nvGrpSpPr>
        <p:grpSpPr>
          <a:xfrm>
            <a:off x="9069654" y="2112635"/>
            <a:ext cx="2792412" cy="2774950"/>
            <a:chOff x="10646161" y="1815412"/>
            <a:chExt cx="2792412" cy="2774950"/>
          </a:xfrm>
          <a:solidFill>
            <a:schemeClr val="accent5"/>
          </a:solidFill>
        </p:grpSpPr>
        <p:sp>
          <p:nvSpPr>
            <p:cNvPr id="123"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4"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5"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6"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7"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8"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12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786109" y="586763"/>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shouted at)</a:t>
            </a:r>
          </a:p>
        </p:txBody>
      </p:sp>
      <p:sp>
        <p:nvSpPr>
          <p:cNvPr id="130"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68301" y="1534250"/>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131"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2468133"/>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 trauma understood</a:t>
            </a:r>
          </a:p>
        </p:txBody>
      </p:sp>
      <p:sp>
        <p:nvSpPr>
          <p:cNvPr id="133"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464129" y="1652616"/>
            <a:ext cx="875908"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Needs understood</a:t>
            </a:r>
          </a:p>
        </p:txBody>
      </p:sp>
      <p:sp>
        <p:nvSpPr>
          <p:cNvPr id="134"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29926" y="689013"/>
            <a:ext cx="866927"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understood</a:t>
            </a:r>
          </a:p>
        </p:txBody>
      </p:sp>
      <p:grpSp>
        <p:nvGrpSpPr>
          <p:cNvPr id="135" name="Group 134">
            <a:extLst>
              <a:ext uri="{FF2B5EF4-FFF2-40B4-BE49-F238E27FC236}">
                <a16:creationId xmlns:a16="http://schemas.microsoft.com/office/drawing/2014/main" id="{B2E691BD-6A9E-4678-BDC4-9B482CFFC4F3}"/>
              </a:ext>
            </a:extLst>
          </p:cNvPr>
          <p:cNvGrpSpPr/>
          <p:nvPr/>
        </p:nvGrpSpPr>
        <p:grpSpPr>
          <a:xfrm>
            <a:off x="2287925" y="1307203"/>
            <a:ext cx="1133475" cy="1087544"/>
            <a:chOff x="11433191" y="2538036"/>
            <a:chExt cx="1133475" cy="1087544"/>
          </a:xfrm>
        </p:grpSpPr>
        <p:sp>
          <p:nvSpPr>
            <p:cNvPr id="136"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7"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child</a:t>
              </a:r>
            </a:p>
          </p:txBody>
        </p:sp>
      </p:grpSp>
      <p:sp>
        <p:nvSpPr>
          <p:cNvPr id="138" name="Højrepil 26">
            <a:extLst>
              <a:ext uri="{FF2B5EF4-FFF2-40B4-BE49-F238E27FC236}">
                <a16:creationId xmlns:a16="http://schemas.microsoft.com/office/drawing/2014/main" id="{F1B63D14-1125-4B1C-B013-368E2EEE386F}"/>
              </a:ext>
            </a:extLst>
          </p:cNvPr>
          <p:cNvSpPr>
            <a:spLocks noChangeArrowheads="1"/>
          </p:cNvSpPr>
          <p:nvPr/>
        </p:nvSpPr>
        <p:spPr bwMode="auto">
          <a:xfrm rot="18440524">
            <a:off x="10823232" y="175616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grpSp>
        <p:nvGrpSpPr>
          <p:cNvPr id="144" name="Group 143">
            <a:extLst>
              <a:ext uri="{FF2B5EF4-FFF2-40B4-BE49-F238E27FC236}">
                <a16:creationId xmlns:a16="http://schemas.microsoft.com/office/drawing/2014/main" id="{D32C3D82-42AD-471D-BEFA-C2F9C807F706}"/>
              </a:ext>
            </a:extLst>
          </p:cNvPr>
          <p:cNvGrpSpPr/>
          <p:nvPr/>
        </p:nvGrpSpPr>
        <p:grpSpPr>
          <a:xfrm rot="11992278">
            <a:off x="2116457" y="2977172"/>
            <a:ext cx="1210749" cy="1172509"/>
            <a:chOff x="5710238" y="1475454"/>
            <a:chExt cx="1017587" cy="1003300"/>
          </a:xfrm>
          <a:solidFill>
            <a:schemeClr val="accent5"/>
          </a:solidFill>
        </p:grpSpPr>
        <p:grpSp>
          <p:nvGrpSpPr>
            <p:cNvPr id="14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4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4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3"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885681" y="2436670"/>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Strengths and motivations understood</a:t>
            </a:r>
          </a:p>
        </p:txBody>
      </p:sp>
      <p:grpSp>
        <p:nvGrpSpPr>
          <p:cNvPr id="154" name="Group 153">
            <a:extLst>
              <a:ext uri="{FF2B5EF4-FFF2-40B4-BE49-F238E27FC236}">
                <a16:creationId xmlns:a16="http://schemas.microsoft.com/office/drawing/2014/main" id="{D32C3D82-42AD-471D-BEFA-C2F9C807F706}"/>
              </a:ext>
            </a:extLst>
          </p:cNvPr>
          <p:cNvGrpSpPr/>
          <p:nvPr/>
        </p:nvGrpSpPr>
        <p:grpSpPr>
          <a:xfrm rot="11992278">
            <a:off x="1184347" y="2980976"/>
            <a:ext cx="1210749" cy="1172509"/>
            <a:chOff x="5710238" y="1475454"/>
            <a:chExt cx="1017587" cy="1003300"/>
          </a:xfrm>
          <a:solidFill>
            <a:schemeClr val="accent5"/>
          </a:solidFill>
        </p:grpSpPr>
        <p:grpSp>
          <p:nvGrpSpPr>
            <p:cNvPr id="15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5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2399272" y="3383880"/>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Share feelings</a:t>
            </a:r>
          </a:p>
        </p:txBody>
      </p:sp>
      <p:grpSp>
        <p:nvGrpSpPr>
          <p:cNvPr id="164" name="Group 163">
            <a:extLst>
              <a:ext uri="{FF2B5EF4-FFF2-40B4-BE49-F238E27FC236}">
                <a16:creationId xmlns:a16="http://schemas.microsoft.com/office/drawing/2014/main" id="{D32C3D82-42AD-471D-BEFA-C2F9C807F706}"/>
              </a:ext>
            </a:extLst>
          </p:cNvPr>
          <p:cNvGrpSpPr/>
          <p:nvPr/>
        </p:nvGrpSpPr>
        <p:grpSpPr>
          <a:xfrm rot="11992278">
            <a:off x="3098193" y="2969844"/>
            <a:ext cx="1210749" cy="1172509"/>
            <a:chOff x="5710238" y="1475454"/>
            <a:chExt cx="1017587" cy="1003300"/>
          </a:xfrm>
          <a:solidFill>
            <a:schemeClr val="accent5"/>
          </a:solidFill>
        </p:grpSpPr>
        <p:grpSp>
          <p:nvGrpSpPr>
            <p:cNvPr id="16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6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7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3359211" y="3365478"/>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safe</a:t>
            </a:r>
          </a:p>
        </p:txBody>
      </p:sp>
      <p:sp>
        <p:nvSpPr>
          <p:cNvPr id="174" name="Tekstboks 28">
            <a:extLst>
              <a:ext uri="{FF2B5EF4-FFF2-40B4-BE49-F238E27FC236}">
                <a16:creationId xmlns:a16="http://schemas.microsoft.com/office/drawing/2014/main" id="{1A431E20-C5DF-4BB9-9E59-1050DF07C7AB}"/>
              </a:ext>
            </a:extLst>
          </p:cNvPr>
          <p:cNvSpPr txBox="1"/>
          <p:nvPr/>
        </p:nvSpPr>
        <p:spPr>
          <a:xfrm>
            <a:off x="343258" y="4236438"/>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Behaviour noticed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grpSp>
        <p:nvGrpSpPr>
          <p:cNvPr id="176" name="Group 175">
            <a:extLst>
              <a:ext uri="{FF2B5EF4-FFF2-40B4-BE49-F238E27FC236}">
                <a16:creationId xmlns:a16="http://schemas.microsoft.com/office/drawing/2014/main" id="{B2E691BD-6A9E-4678-BDC4-9B482CFFC4F3}"/>
              </a:ext>
            </a:extLst>
          </p:cNvPr>
          <p:cNvGrpSpPr/>
          <p:nvPr/>
        </p:nvGrpSpPr>
        <p:grpSpPr>
          <a:xfrm>
            <a:off x="5406742" y="2758848"/>
            <a:ext cx="1523883" cy="1399195"/>
            <a:chOff x="11433191" y="2538036"/>
            <a:chExt cx="1133475" cy="1087544"/>
          </a:xfrm>
        </p:grpSpPr>
        <p:sp>
          <p:nvSpPr>
            <p:cNvPr id="177"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78"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53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Support and advocate for the child and family</a:t>
              </a:r>
            </a:p>
          </p:txBody>
        </p:sp>
      </p:grpSp>
      <p:sp>
        <p:nvSpPr>
          <p:cNvPr id="182" name="Tekstboks 359">
            <a:extLst>
              <a:ext uri="{FF2B5EF4-FFF2-40B4-BE49-F238E27FC236}">
                <a16:creationId xmlns:a16="http://schemas.microsoft.com/office/drawing/2014/main" id="{DF269C7E-D80A-4741-9447-D84EA2EFB742}"/>
              </a:ext>
            </a:extLst>
          </p:cNvPr>
          <p:cNvSpPr txBox="1"/>
          <p:nvPr/>
        </p:nvSpPr>
        <p:spPr>
          <a:xfrm>
            <a:off x="5056747" y="2132463"/>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Options for support explored</a:t>
            </a:r>
          </a:p>
        </p:txBody>
      </p:sp>
      <p:sp>
        <p:nvSpPr>
          <p:cNvPr id="211" name="Tekstboks 359">
            <a:extLst>
              <a:ext uri="{FF2B5EF4-FFF2-40B4-BE49-F238E27FC236}">
                <a16:creationId xmlns:a16="http://schemas.microsoft.com/office/drawing/2014/main" id="{DF269C7E-D80A-4741-9447-D84EA2EFB742}"/>
              </a:ext>
            </a:extLst>
          </p:cNvPr>
          <p:cNvSpPr txBox="1"/>
          <p:nvPr/>
        </p:nvSpPr>
        <p:spPr>
          <a:xfrm>
            <a:off x="11106098" y="3164736"/>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Sense of purpose      and agency </a:t>
            </a:r>
          </a:p>
        </p:txBody>
      </p:sp>
      <p:sp>
        <p:nvSpPr>
          <p:cNvPr id="212" name="Tekstboks 359">
            <a:extLst>
              <a:ext uri="{FF2B5EF4-FFF2-40B4-BE49-F238E27FC236}">
                <a16:creationId xmlns:a16="http://schemas.microsoft.com/office/drawing/2014/main" id="{DF269C7E-D80A-4741-9447-D84EA2EFB742}"/>
              </a:ext>
            </a:extLst>
          </p:cNvPr>
          <p:cNvSpPr txBox="1"/>
          <p:nvPr/>
        </p:nvSpPr>
        <p:spPr>
          <a:xfrm>
            <a:off x="10445514" y="2305281"/>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Willing to try things, join more lessons</a:t>
            </a:r>
          </a:p>
        </p:txBody>
      </p:sp>
      <p:sp>
        <p:nvSpPr>
          <p:cNvPr id="213" name="Tekstboks 359">
            <a:extLst>
              <a:ext uri="{FF2B5EF4-FFF2-40B4-BE49-F238E27FC236}">
                <a16:creationId xmlns:a16="http://schemas.microsoft.com/office/drawing/2014/main" id="{DF269C7E-D80A-4741-9447-D84EA2EFB742}"/>
              </a:ext>
            </a:extLst>
          </p:cNvPr>
          <p:cNvSpPr txBox="1"/>
          <p:nvPr/>
        </p:nvSpPr>
        <p:spPr>
          <a:xfrm>
            <a:off x="8967103" y="3200785"/>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with peers (friendships)</a:t>
            </a:r>
          </a:p>
        </p:txBody>
      </p:sp>
      <p:sp>
        <p:nvSpPr>
          <p:cNvPr id="214" name="Tekstboks 359">
            <a:extLst>
              <a:ext uri="{FF2B5EF4-FFF2-40B4-BE49-F238E27FC236}">
                <a16:creationId xmlns:a16="http://schemas.microsoft.com/office/drawing/2014/main" id="{DF269C7E-D80A-4741-9447-D84EA2EFB742}"/>
              </a:ext>
            </a:extLst>
          </p:cNvPr>
          <p:cNvSpPr txBox="1"/>
          <p:nvPr/>
        </p:nvSpPr>
        <p:spPr>
          <a:xfrm>
            <a:off x="9618793" y="4352185"/>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of reassurance </a:t>
            </a:r>
          </a:p>
        </p:txBody>
      </p:sp>
      <p:sp>
        <p:nvSpPr>
          <p:cNvPr id="215" name="Tekstboks 359">
            <a:extLst>
              <a:ext uri="{FF2B5EF4-FFF2-40B4-BE49-F238E27FC236}">
                <a16:creationId xmlns:a16="http://schemas.microsoft.com/office/drawing/2014/main" id="{DF269C7E-D80A-4741-9447-D84EA2EFB742}"/>
              </a:ext>
            </a:extLst>
          </p:cNvPr>
          <p:cNvSpPr txBox="1"/>
          <p:nvPr/>
        </p:nvSpPr>
        <p:spPr>
          <a:xfrm>
            <a:off x="9521418" y="2310808"/>
            <a:ext cx="941563" cy="82330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Knowing where to       get or asking          for help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216" name="Tekstboks 359">
            <a:extLst>
              <a:ext uri="{FF2B5EF4-FFF2-40B4-BE49-F238E27FC236}">
                <a16:creationId xmlns:a16="http://schemas.microsoft.com/office/drawing/2014/main" id="{DF269C7E-D80A-4741-9447-D84EA2EFB742}"/>
              </a:ext>
            </a:extLst>
          </p:cNvPr>
          <p:cNvSpPr txBox="1"/>
          <p:nvPr/>
        </p:nvSpPr>
        <p:spPr>
          <a:xfrm>
            <a:off x="10530657" y="4191114"/>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to act or change</a:t>
            </a:r>
          </a:p>
        </p:txBody>
      </p:sp>
      <p:grpSp>
        <p:nvGrpSpPr>
          <p:cNvPr id="217" name="Group 216">
            <a:extLst>
              <a:ext uri="{FF2B5EF4-FFF2-40B4-BE49-F238E27FC236}">
                <a16:creationId xmlns:a16="http://schemas.microsoft.com/office/drawing/2014/main" id="{B2E691BD-6A9E-4678-BDC4-9B482CFFC4F3}"/>
              </a:ext>
            </a:extLst>
          </p:cNvPr>
          <p:cNvGrpSpPr/>
          <p:nvPr/>
        </p:nvGrpSpPr>
        <p:grpSpPr>
          <a:xfrm>
            <a:off x="9857015" y="2967990"/>
            <a:ext cx="1161654" cy="1087544"/>
            <a:chOff x="11384222" y="2505026"/>
            <a:chExt cx="1133475" cy="1087544"/>
          </a:xfrm>
        </p:grpSpPr>
        <p:sp>
          <p:nvSpPr>
            <p:cNvPr id="218"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23508" y="250502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19"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384222" y="2521040"/>
              <a:ext cx="1133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Nurture sense of belonging</a:t>
              </a:r>
            </a:p>
          </p:txBody>
        </p:sp>
      </p:grpSp>
      <p:grpSp>
        <p:nvGrpSpPr>
          <p:cNvPr id="220" name="Group 219">
            <a:extLst>
              <a:ext uri="{FF2B5EF4-FFF2-40B4-BE49-F238E27FC236}">
                <a16:creationId xmlns:a16="http://schemas.microsoft.com/office/drawing/2014/main" id="{D32C3D82-42AD-471D-BEFA-C2F9C807F706}"/>
              </a:ext>
            </a:extLst>
          </p:cNvPr>
          <p:cNvGrpSpPr/>
          <p:nvPr/>
        </p:nvGrpSpPr>
        <p:grpSpPr>
          <a:xfrm rot="11992278">
            <a:off x="11078978" y="5355254"/>
            <a:ext cx="1017587" cy="1003300"/>
            <a:chOff x="5710238" y="1475454"/>
            <a:chExt cx="1017587" cy="1003300"/>
          </a:xfrm>
        </p:grpSpPr>
        <p:grpSp>
          <p:nvGrpSpPr>
            <p:cNvPr id="221"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223"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4"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5"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6"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7"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8"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22"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30" name="Tekstboks 68">
            <a:extLst>
              <a:ext uri="{FF2B5EF4-FFF2-40B4-BE49-F238E27FC236}">
                <a16:creationId xmlns:a16="http://schemas.microsoft.com/office/drawing/2014/main" id="{A9C0E38F-FFFE-4CC9-9174-2C5DA10AD2CE}"/>
              </a:ext>
            </a:extLst>
          </p:cNvPr>
          <p:cNvSpPr txBox="1"/>
          <p:nvPr/>
        </p:nvSpPr>
        <p:spPr>
          <a:xfrm>
            <a:off x="9601097" y="5455263"/>
            <a:ext cx="147818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empowered and resilient</a:t>
            </a:r>
          </a:p>
        </p:txBody>
      </p:sp>
      <p:grpSp>
        <p:nvGrpSpPr>
          <p:cNvPr id="235" name="Group 234">
            <a:extLst>
              <a:ext uri="{FF2B5EF4-FFF2-40B4-BE49-F238E27FC236}">
                <a16:creationId xmlns:a16="http://schemas.microsoft.com/office/drawing/2014/main" id="{C55A199F-0CA3-4626-A0EF-CB12C8BF4860}"/>
              </a:ext>
            </a:extLst>
          </p:cNvPr>
          <p:cNvGrpSpPr/>
          <p:nvPr/>
        </p:nvGrpSpPr>
        <p:grpSpPr>
          <a:xfrm>
            <a:off x="-91138" y="3291770"/>
            <a:ext cx="1094090" cy="601401"/>
            <a:chOff x="-887710" y="586741"/>
            <a:chExt cx="1097741" cy="574684"/>
          </a:xfrm>
          <a:noFill/>
        </p:grpSpPr>
        <p:sp>
          <p:nvSpPr>
            <p:cNvPr id="236"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grp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7"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Trusted adult</a:t>
              </a:r>
            </a:p>
          </p:txBody>
        </p:sp>
      </p:grpSp>
      <p:sp>
        <p:nvSpPr>
          <p:cNvPr id="238" name="Højrepil 26">
            <a:extLst>
              <a:ext uri="{FF2B5EF4-FFF2-40B4-BE49-F238E27FC236}">
                <a16:creationId xmlns:a16="http://schemas.microsoft.com/office/drawing/2014/main" id="{F1B63D14-1125-4B1C-B013-368E2EEE386F}"/>
              </a:ext>
            </a:extLst>
          </p:cNvPr>
          <p:cNvSpPr>
            <a:spLocks noChangeArrowheads="1"/>
          </p:cNvSpPr>
          <p:nvPr/>
        </p:nvSpPr>
        <p:spPr bwMode="auto">
          <a:xfrm>
            <a:off x="102739" y="534706"/>
            <a:ext cx="1451997" cy="1234958"/>
          </a:xfrm>
          <a:prstGeom prst="rightArrow">
            <a:avLst>
              <a:gd name="adj1" fmla="val 82769"/>
              <a:gd name="adj2" fmla="val 50000"/>
            </a:avLst>
          </a:prstGeom>
          <a:solidFill>
            <a:schemeClr val="accent1"/>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child</a:t>
            </a:r>
          </a:p>
        </p:txBody>
      </p:sp>
      <p:sp>
        <p:nvSpPr>
          <p:cNvPr id="239" name="Højrepil 26">
            <a:extLst>
              <a:ext uri="{FF2B5EF4-FFF2-40B4-BE49-F238E27FC236}">
                <a16:creationId xmlns:a16="http://schemas.microsoft.com/office/drawing/2014/main" id="{F1B63D14-1125-4B1C-B013-368E2EEE386F}"/>
              </a:ext>
            </a:extLst>
          </p:cNvPr>
          <p:cNvSpPr>
            <a:spLocks noChangeArrowheads="1"/>
          </p:cNvSpPr>
          <p:nvPr/>
        </p:nvSpPr>
        <p:spPr bwMode="auto">
          <a:xfrm rot="2994500">
            <a:off x="10948939" y="489872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
        <p:nvSpPr>
          <p:cNvPr id="243" name="Rounded Rectangle 42">
            <a:extLst>
              <a:ext uri="{FF2B5EF4-FFF2-40B4-BE49-F238E27FC236}">
                <a16:creationId xmlns:a16="http://schemas.microsoft.com/office/drawing/2014/main" id="{C3B853C6-7031-4EAA-836D-BB6FF698B7D0}"/>
              </a:ext>
            </a:extLst>
          </p:cNvPr>
          <p:cNvSpPr/>
          <p:nvPr/>
        </p:nvSpPr>
        <p:spPr>
          <a:xfrm>
            <a:off x="10340190" y="6382622"/>
            <a:ext cx="1668330" cy="396838"/>
          </a:xfrm>
          <a:prstGeom prst="roundRect">
            <a:avLst>
              <a:gd name="adj" fmla="val 9327"/>
            </a:avLst>
          </a:prstGeom>
          <a:solidFill>
            <a:schemeClr val="accent4"/>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Reinforcing cycles of positive gradual change</a:t>
            </a:r>
          </a:p>
        </p:txBody>
      </p:sp>
      <p:sp>
        <p:nvSpPr>
          <p:cNvPr id="244"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091182" y="1035490"/>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45"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104667" y="5675081"/>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 name="Rectangle: Rounded Corners 1">
            <a:extLst>
              <a:ext uri="{FF2B5EF4-FFF2-40B4-BE49-F238E27FC236}">
                <a16:creationId xmlns:a16="http://schemas.microsoft.com/office/drawing/2014/main" id="{C4ED87BC-EBBB-7D98-7323-3E84864ECA38}"/>
              </a:ext>
            </a:extLst>
          </p:cNvPr>
          <p:cNvSpPr/>
          <p:nvPr/>
        </p:nvSpPr>
        <p:spPr>
          <a:xfrm>
            <a:off x="4131793" y="5974683"/>
            <a:ext cx="5241113" cy="754606"/>
          </a:xfrm>
          <a:prstGeom prst="roundRect">
            <a:avLst/>
          </a:prstGeom>
          <a:solidFill>
            <a:schemeClr val="bg1"/>
          </a:solidFill>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actively supporting good attendance others in the system benefit too including </a:t>
            </a:r>
            <a:r>
              <a:rPr kumimoji="0" lang="en-GB" sz="12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schools, colleges, learning settings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12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professional services, organisations,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12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the voluntary sector, local communities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 state.</a:t>
            </a:r>
          </a:p>
        </p:txBody>
      </p:sp>
      <p:sp>
        <p:nvSpPr>
          <p:cNvPr id="50" name="Højrepil 26">
            <a:extLst>
              <a:ext uri="{FF2B5EF4-FFF2-40B4-BE49-F238E27FC236}">
                <a16:creationId xmlns:a16="http://schemas.microsoft.com/office/drawing/2014/main" id="{8453EEEF-14F5-1541-1425-4E2BE453921D}"/>
              </a:ext>
            </a:extLst>
          </p:cNvPr>
          <p:cNvSpPr>
            <a:spLocks noChangeArrowheads="1"/>
          </p:cNvSpPr>
          <p:nvPr/>
        </p:nvSpPr>
        <p:spPr bwMode="auto">
          <a:xfrm rot="1513484">
            <a:off x="3748317" y="2287691"/>
            <a:ext cx="1388879" cy="576149"/>
          </a:xfrm>
          <a:prstGeom prst="rightArrow">
            <a:avLst>
              <a:gd name="adj1" fmla="val 82769"/>
              <a:gd name="adj2" fmla="val 50000"/>
            </a:avLst>
          </a:prstGeom>
          <a:solidFill>
            <a:schemeClr val="accent1"/>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Quality time with the family</a:t>
            </a:r>
          </a:p>
        </p:txBody>
      </p:sp>
      <p:sp>
        <p:nvSpPr>
          <p:cNvPr id="51" name="Højrepil 26">
            <a:extLst>
              <a:ext uri="{FF2B5EF4-FFF2-40B4-BE49-F238E27FC236}">
                <a16:creationId xmlns:a16="http://schemas.microsoft.com/office/drawing/2014/main" id="{ADED20A3-60EC-FE7F-DD84-C23F2C681072}"/>
              </a:ext>
            </a:extLst>
          </p:cNvPr>
          <p:cNvSpPr>
            <a:spLocks noChangeArrowheads="1"/>
          </p:cNvSpPr>
          <p:nvPr/>
        </p:nvSpPr>
        <p:spPr bwMode="auto">
          <a:xfrm rot="1513484">
            <a:off x="3765458" y="1226356"/>
            <a:ext cx="1727190" cy="664435"/>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Wider school staff involved – trauma informed</a:t>
            </a:r>
          </a:p>
        </p:txBody>
      </p:sp>
      <p:sp>
        <p:nvSpPr>
          <p:cNvPr id="53" name="Højrepil 26">
            <a:extLst>
              <a:ext uri="{FF2B5EF4-FFF2-40B4-BE49-F238E27FC236}">
                <a16:creationId xmlns:a16="http://schemas.microsoft.com/office/drawing/2014/main" id="{06B75968-BB60-DCC5-E85B-45A24566E758}"/>
              </a:ext>
            </a:extLst>
          </p:cNvPr>
          <p:cNvSpPr>
            <a:spLocks noChangeArrowheads="1"/>
          </p:cNvSpPr>
          <p:nvPr/>
        </p:nvSpPr>
        <p:spPr bwMode="auto">
          <a:xfrm>
            <a:off x="8015731" y="569814"/>
            <a:ext cx="2530308" cy="331599"/>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Service staff feel valued</a:t>
            </a:r>
          </a:p>
        </p:txBody>
      </p:sp>
      <p:sp>
        <p:nvSpPr>
          <p:cNvPr id="55" name="Arrow: Left-Right 54">
            <a:extLst>
              <a:ext uri="{FF2B5EF4-FFF2-40B4-BE49-F238E27FC236}">
                <a16:creationId xmlns:a16="http://schemas.microsoft.com/office/drawing/2014/main" id="{792515C7-0E16-7CBB-735F-5E8D8BB8C18E}"/>
              </a:ext>
            </a:extLst>
          </p:cNvPr>
          <p:cNvSpPr/>
          <p:nvPr/>
        </p:nvSpPr>
        <p:spPr>
          <a:xfrm rot="18587892">
            <a:off x="574621" y="2956400"/>
            <a:ext cx="452564" cy="293395"/>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Arrow: Left-Right 56">
            <a:extLst>
              <a:ext uri="{FF2B5EF4-FFF2-40B4-BE49-F238E27FC236}">
                <a16:creationId xmlns:a16="http://schemas.microsoft.com/office/drawing/2014/main" id="{17C61399-DCEB-604A-C2C1-5AE674E5F2EF}"/>
              </a:ext>
            </a:extLst>
          </p:cNvPr>
          <p:cNvSpPr/>
          <p:nvPr/>
        </p:nvSpPr>
        <p:spPr>
          <a:xfrm rot="13862848">
            <a:off x="498213" y="3871978"/>
            <a:ext cx="452564" cy="293395"/>
          </a:xfrm>
          <a:prstGeom prst="lef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 name="Højrepil 26">
            <a:extLst>
              <a:ext uri="{FF2B5EF4-FFF2-40B4-BE49-F238E27FC236}">
                <a16:creationId xmlns:a16="http://schemas.microsoft.com/office/drawing/2014/main" id="{4532BC33-48E7-41B5-2CC0-6421BF04067A}"/>
              </a:ext>
            </a:extLst>
          </p:cNvPr>
          <p:cNvSpPr>
            <a:spLocks noChangeArrowheads="1"/>
          </p:cNvSpPr>
          <p:nvPr/>
        </p:nvSpPr>
        <p:spPr bwMode="auto">
          <a:xfrm rot="20351286">
            <a:off x="3713272" y="3807472"/>
            <a:ext cx="1886528" cy="649128"/>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More trusted adults for CYP &amp; parents within school / college</a:t>
            </a:r>
          </a:p>
        </p:txBody>
      </p:sp>
      <p:sp>
        <p:nvSpPr>
          <p:cNvPr id="60" name="Højrepil 26">
            <a:extLst>
              <a:ext uri="{FF2B5EF4-FFF2-40B4-BE49-F238E27FC236}">
                <a16:creationId xmlns:a16="http://schemas.microsoft.com/office/drawing/2014/main" id="{F9E247DA-EA56-EC76-2985-77B76735246C}"/>
              </a:ext>
            </a:extLst>
          </p:cNvPr>
          <p:cNvSpPr>
            <a:spLocks noChangeArrowheads="1"/>
          </p:cNvSpPr>
          <p:nvPr/>
        </p:nvSpPr>
        <p:spPr bwMode="auto">
          <a:xfrm>
            <a:off x="7322512" y="4480737"/>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Child is and feels known at school</a:t>
            </a:r>
          </a:p>
        </p:txBody>
      </p:sp>
      <p:sp>
        <p:nvSpPr>
          <p:cNvPr id="61" name="Højrepil 26">
            <a:extLst>
              <a:ext uri="{FF2B5EF4-FFF2-40B4-BE49-F238E27FC236}">
                <a16:creationId xmlns:a16="http://schemas.microsoft.com/office/drawing/2014/main" id="{6F18B84D-A548-EFB2-86C2-BDC192819F7F}"/>
              </a:ext>
            </a:extLst>
          </p:cNvPr>
          <p:cNvSpPr>
            <a:spLocks noChangeArrowheads="1"/>
          </p:cNvSpPr>
          <p:nvPr/>
        </p:nvSpPr>
        <p:spPr bwMode="auto">
          <a:xfrm>
            <a:off x="6989092" y="4862403"/>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Better relationships across all staff at school</a:t>
            </a:r>
          </a:p>
        </p:txBody>
      </p:sp>
      <p:sp>
        <p:nvSpPr>
          <p:cNvPr id="62" name="Højrepil 26">
            <a:extLst>
              <a:ext uri="{FF2B5EF4-FFF2-40B4-BE49-F238E27FC236}">
                <a16:creationId xmlns:a16="http://schemas.microsoft.com/office/drawing/2014/main" id="{47C5BD60-A10A-182C-A2E2-ECF7F6440B5B}"/>
              </a:ext>
            </a:extLst>
          </p:cNvPr>
          <p:cNvSpPr>
            <a:spLocks noChangeArrowheads="1"/>
          </p:cNvSpPr>
          <p:nvPr/>
        </p:nvSpPr>
        <p:spPr bwMode="auto">
          <a:xfrm>
            <a:off x="4009736" y="4850916"/>
            <a:ext cx="2053279" cy="576149"/>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Regular, purposeful communication </a:t>
            </a:r>
          </a:p>
        </p:txBody>
      </p:sp>
      <p:sp>
        <p:nvSpPr>
          <p:cNvPr id="63" name="Højrepil 26">
            <a:extLst>
              <a:ext uri="{FF2B5EF4-FFF2-40B4-BE49-F238E27FC236}">
                <a16:creationId xmlns:a16="http://schemas.microsoft.com/office/drawing/2014/main" id="{BAA7D7EE-53BF-15E9-FFA7-156647464938}"/>
              </a:ext>
            </a:extLst>
          </p:cNvPr>
          <p:cNvSpPr>
            <a:spLocks noChangeArrowheads="1"/>
          </p:cNvSpPr>
          <p:nvPr/>
        </p:nvSpPr>
        <p:spPr bwMode="auto">
          <a:xfrm>
            <a:off x="4837814" y="5221128"/>
            <a:ext cx="2475245" cy="576149"/>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Adjustments are being made alongside good boundaries</a:t>
            </a:r>
          </a:p>
        </p:txBody>
      </p:sp>
      <p:sp>
        <p:nvSpPr>
          <p:cNvPr id="64" name="Højrepil 26">
            <a:extLst>
              <a:ext uri="{FF2B5EF4-FFF2-40B4-BE49-F238E27FC236}">
                <a16:creationId xmlns:a16="http://schemas.microsoft.com/office/drawing/2014/main" id="{9F2AA24B-881C-C9B8-2747-F00DD8C3FD5A}"/>
              </a:ext>
            </a:extLst>
          </p:cNvPr>
          <p:cNvSpPr>
            <a:spLocks noChangeArrowheads="1"/>
          </p:cNvSpPr>
          <p:nvPr/>
        </p:nvSpPr>
        <p:spPr bwMode="auto">
          <a:xfrm>
            <a:off x="7616820" y="4016488"/>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Happy children that engage</a:t>
            </a:r>
          </a:p>
        </p:txBody>
      </p:sp>
      <p:sp>
        <p:nvSpPr>
          <p:cNvPr id="66" name="Højrepil 26">
            <a:extLst>
              <a:ext uri="{FF2B5EF4-FFF2-40B4-BE49-F238E27FC236}">
                <a16:creationId xmlns:a16="http://schemas.microsoft.com/office/drawing/2014/main" id="{C0C2696E-40E3-85BB-7A9C-CA0BA7005A4F}"/>
              </a:ext>
            </a:extLst>
          </p:cNvPr>
          <p:cNvSpPr>
            <a:spLocks noChangeArrowheads="1"/>
          </p:cNvSpPr>
          <p:nvPr/>
        </p:nvSpPr>
        <p:spPr bwMode="auto">
          <a:xfrm>
            <a:off x="7087092" y="819437"/>
            <a:ext cx="3464935" cy="326868"/>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Service workforce upskill, adapt &amp; expand support</a:t>
            </a:r>
          </a:p>
        </p:txBody>
      </p:sp>
      <p:sp>
        <p:nvSpPr>
          <p:cNvPr id="68" name="Højrepil 26">
            <a:extLst>
              <a:ext uri="{FF2B5EF4-FFF2-40B4-BE49-F238E27FC236}">
                <a16:creationId xmlns:a16="http://schemas.microsoft.com/office/drawing/2014/main" id="{2F05CBD4-7134-7D6B-2321-646EE65FDA81}"/>
              </a:ext>
            </a:extLst>
          </p:cNvPr>
          <p:cNvSpPr>
            <a:spLocks noChangeArrowheads="1"/>
          </p:cNvSpPr>
          <p:nvPr/>
        </p:nvSpPr>
        <p:spPr bwMode="auto">
          <a:xfrm>
            <a:off x="9786448" y="327736"/>
            <a:ext cx="2318580" cy="30675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Safer communities</a:t>
            </a:r>
          </a:p>
        </p:txBody>
      </p:sp>
      <p:sp>
        <p:nvSpPr>
          <p:cNvPr id="69" name="Højrepil 26">
            <a:extLst>
              <a:ext uri="{FF2B5EF4-FFF2-40B4-BE49-F238E27FC236}">
                <a16:creationId xmlns:a16="http://schemas.microsoft.com/office/drawing/2014/main" id="{20739F9E-9D6A-2C25-3558-F74D16117129}"/>
              </a:ext>
            </a:extLst>
          </p:cNvPr>
          <p:cNvSpPr>
            <a:spLocks noChangeArrowheads="1"/>
          </p:cNvSpPr>
          <p:nvPr/>
        </p:nvSpPr>
        <p:spPr bwMode="auto">
          <a:xfrm>
            <a:off x="5206860" y="1365662"/>
            <a:ext cx="4362484" cy="30675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Everyone knows &amp; understands service &amp; support in the system</a:t>
            </a:r>
          </a:p>
        </p:txBody>
      </p:sp>
    </p:spTree>
    <p:extLst>
      <p:ext uri="{BB962C8B-B14F-4D97-AF65-F5344CB8AC3E}">
        <p14:creationId xmlns:p14="http://schemas.microsoft.com/office/powerpoint/2010/main" val="90917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942D32B2-F6D3-4FFF-8D37-A6D13E89E7D2}"/>
              </a:ext>
            </a:extLst>
          </p:cNvPr>
          <p:cNvGrpSpPr/>
          <p:nvPr/>
        </p:nvGrpSpPr>
        <p:grpSpPr>
          <a:xfrm>
            <a:off x="668825" y="177782"/>
            <a:ext cx="10773744" cy="6487581"/>
            <a:chOff x="678186" y="213746"/>
            <a:chExt cx="10773744" cy="6487581"/>
          </a:xfrm>
        </p:grpSpPr>
        <p:sp>
          <p:nvSpPr>
            <p:cNvPr id="5" name="Oval 4">
              <a:extLst>
                <a:ext uri="{FF2B5EF4-FFF2-40B4-BE49-F238E27FC236}">
                  <a16:creationId xmlns:a16="http://schemas.microsoft.com/office/drawing/2014/main" id="{4D8C5C39-41E8-470D-8B34-22B9874A04B2}"/>
                </a:ext>
              </a:extLst>
            </p:cNvPr>
            <p:cNvSpPr/>
            <p:nvPr/>
          </p:nvSpPr>
          <p:spPr>
            <a:xfrm>
              <a:off x="678186" y="213746"/>
              <a:ext cx="10773744" cy="6426200"/>
            </a:xfrm>
            <a:prstGeom prst="ellipse">
              <a:avLst/>
            </a:prstGeom>
            <a:solidFill>
              <a:schemeClr val="accent5">
                <a:lumMod val="20000"/>
                <a:lumOff val="80000"/>
                <a:alpha val="25000"/>
              </a:schemeClr>
            </a:solidFill>
            <a:ln w="222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Oval 3">
              <a:extLst>
                <a:ext uri="{FF2B5EF4-FFF2-40B4-BE49-F238E27FC236}">
                  <a16:creationId xmlns:a16="http://schemas.microsoft.com/office/drawing/2014/main" id="{6D9DBAAA-F6C5-4BAC-95F3-B94487A30579}"/>
                </a:ext>
              </a:extLst>
            </p:cNvPr>
            <p:cNvSpPr/>
            <p:nvPr/>
          </p:nvSpPr>
          <p:spPr>
            <a:xfrm>
              <a:off x="2335006" y="1185685"/>
              <a:ext cx="7521988" cy="4486629"/>
            </a:xfrm>
            <a:prstGeom prst="ellipse">
              <a:avLst/>
            </a:prstGeom>
            <a:solidFill>
              <a:schemeClr val="accent2">
                <a:lumMod val="20000"/>
                <a:lumOff val="80000"/>
                <a:alpha val="25000"/>
              </a:schemeClr>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Oval 1">
              <a:extLst>
                <a:ext uri="{FF2B5EF4-FFF2-40B4-BE49-F238E27FC236}">
                  <a16:creationId xmlns:a16="http://schemas.microsoft.com/office/drawing/2014/main" id="{44297612-90F7-4840-B9AC-E61BABA0A76E}"/>
                </a:ext>
              </a:extLst>
            </p:cNvPr>
            <p:cNvSpPr/>
            <p:nvPr/>
          </p:nvSpPr>
          <p:spPr>
            <a:xfrm>
              <a:off x="3997235" y="2141070"/>
              <a:ext cx="4233419" cy="2525101"/>
            </a:xfrm>
            <a:prstGeom prst="ellipse">
              <a:avLst/>
            </a:prstGeom>
            <a:solidFill>
              <a:schemeClr val="accent3">
                <a:lumMod val="20000"/>
                <a:lumOff val="80000"/>
                <a:alpha val="25000"/>
              </a:schemeClr>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5BC1E22-C5B0-4E51-B7D8-3CB8E282CF2A}"/>
                </a:ext>
              </a:extLst>
            </p:cNvPr>
            <p:cNvSpPr txBox="1"/>
            <p:nvPr/>
          </p:nvSpPr>
          <p:spPr>
            <a:xfrm>
              <a:off x="4680415" y="375046"/>
              <a:ext cx="2617448"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rPr>
                <a:t>Communities including the voluntary sector benefit by supporting attendance….</a:t>
              </a:r>
              <a:endParaRPr kumimoji="0" lang="en-IN" sz="16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9F415216-6A5B-4663-9554-D0AA338D3956}"/>
                </a:ext>
              </a:extLst>
            </p:cNvPr>
            <p:cNvSpPr txBox="1"/>
            <p:nvPr/>
          </p:nvSpPr>
          <p:spPr>
            <a:xfrm>
              <a:off x="4682723" y="1315845"/>
              <a:ext cx="2670011"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DE2C68"/>
                  </a:solidFill>
                  <a:effectLst/>
                  <a:uLnTx/>
                  <a:uFillTx/>
                  <a:latin typeface="Arial" panose="020B0604020202020204" pitchFamily="34" charset="0"/>
                  <a:ea typeface="+mn-ea"/>
                  <a:cs typeface="Arial" panose="020B0604020202020204" pitchFamily="34" charset="0"/>
                </a:rPr>
                <a:t>Professional services and organisations benefit by supporting attendance…</a:t>
              </a:r>
              <a:endParaRPr kumimoji="0" lang="en-IN" sz="1600" b="1" i="0" u="none" strike="noStrike" kern="1200" cap="none" spc="0" normalizeH="0" baseline="0" noProof="0" dirty="0">
                <a:ln>
                  <a:noFill/>
                </a:ln>
                <a:solidFill>
                  <a:srgbClr val="DE2C68"/>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F750264-1831-46EF-B26A-9E729F481589}"/>
                </a:ext>
              </a:extLst>
            </p:cNvPr>
            <p:cNvSpPr txBox="1"/>
            <p:nvPr/>
          </p:nvSpPr>
          <p:spPr>
            <a:xfrm>
              <a:off x="4674452" y="2416526"/>
              <a:ext cx="2917122" cy="69249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Schools, colleges and other learning settings benefit by supporting attendance…</a:t>
              </a:r>
              <a:endParaRPr kumimoji="0" lang="en-IN"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1BFA791D-1B16-46BD-875E-BC039111DE4A}"/>
                </a:ext>
              </a:extLst>
            </p:cNvPr>
            <p:cNvSpPr txBox="1"/>
            <p:nvPr/>
          </p:nvSpPr>
          <p:spPr>
            <a:xfrm>
              <a:off x="3233003" y="709439"/>
              <a:ext cx="1441450"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Positivity</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4F84F65D-B2DA-4472-8D17-4CD19CAEE4C6}"/>
                </a:ext>
              </a:extLst>
            </p:cNvPr>
            <p:cNvSpPr txBox="1"/>
            <p:nvPr/>
          </p:nvSpPr>
          <p:spPr>
            <a:xfrm>
              <a:off x="1237940" y="3958926"/>
              <a:ext cx="1441450"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effective support by    joining up</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TextBox 11">
              <a:extLst>
                <a:ext uri="{FF2B5EF4-FFF2-40B4-BE49-F238E27FC236}">
                  <a16:creationId xmlns:a16="http://schemas.microsoft.com/office/drawing/2014/main" id="{88DE0847-F473-42B3-B6B4-8BA82FEC56B9}"/>
                </a:ext>
              </a:extLst>
            </p:cNvPr>
            <p:cNvSpPr txBox="1"/>
            <p:nvPr/>
          </p:nvSpPr>
          <p:spPr>
            <a:xfrm>
              <a:off x="740069" y="2731368"/>
              <a:ext cx="3292237" cy="276999"/>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Collaboration</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C0273CFA-28A5-4B75-81B6-F4CE750FB9D4}"/>
                </a:ext>
              </a:extLst>
            </p:cNvPr>
            <p:cNvSpPr txBox="1"/>
            <p:nvPr/>
          </p:nvSpPr>
          <p:spPr>
            <a:xfrm>
              <a:off x="2436959" y="5195971"/>
              <a:ext cx="1441450"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Decrease in anti-social behaviour and attitudes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B9999FB7-6D24-4D30-A4E2-AB605C3F3C0F}"/>
                </a:ext>
              </a:extLst>
            </p:cNvPr>
            <p:cNvSpPr txBox="1"/>
            <p:nvPr/>
          </p:nvSpPr>
          <p:spPr>
            <a:xfrm>
              <a:off x="5427633" y="5971938"/>
              <a:ext cx="1441450" cy="553998"/>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Safer communities</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TextBox 14">
              <a:extLst>
                <a:ext uri="{FF2B5EF4-FFF2-40B4-BE49-F238E27FC236}">
                  <a16:creationId xmlns:a16="http://schemas.microsoft.com/office/drawing/2014/main" id="{F82A1327-8F03-44DC-A9C9-FB35937CE898}"/>
                </a:ext>
              </a:extLst>
            </p:cNvPr>
            <p:cNvSpPr txBox="1"/>
            <p:nvPr/>
          </p:nvSpPr>
          <p:spPr>
            <a:xfrm>
              <a:off x="8654003" y="5077261"/>
              <a:ext cx="1441450" cy="2769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7" name="TextBox 16">
              <a:extLst>
                <a:ext uri="{FF2B5EF4-FFF2-40B4-BE49-F238E27FC236}">
                  <a16:creationId xmlns:a16="http://schemas.microsoft.com/office/drawing/2014/main" id="{6F7B24DC-7101-48E5-94DD-8F42A797125C}"/>
                </a:ext>
              </a:extLst>
            </p:cNvPr>
            <p:cNvSpPr txBox="1"/>
            <p:nvPr/>
          </p:nvSpPr>
          <p:spPr>
            <a:xfrm>
              <a:off x="7345662" y="746273"/>
              <a:ext cx="1441450" cy="2769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TextBox 17">
              <a:extLst>
                <a:ext uri="{FF2B5EF4-FFF2-40B4-BE49-F238E27FC236}">
                  <a16:creationId xmlns:a16="http://schemas.microsoft.com/office/drawing/2014/main" id="{8FE2FBA9-FBB8-47BE-B042-53CFBB8D47B7}"/>
                </a:ext>
              </a:extLst>
            </p:cNvPr>
            <p:cNvSpPr txBox="1"/>
            <p:nvPr/>
          </p:nvSpPr>
          <p:spPr>
            <a:xfrm>
              <a:off x="7967446" y="2500665"/>
              <a:ext cx="1516127"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family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 name="TextBox 18">
              <a:extLst>
                <a:ext uri="{FF2B5EF4-FFF2-40B4-BE49-F238E27FC236}">
                  <a16:creationId xmlns:a16="http://schemas.microsoft.com/office/drawing/2014/main" id="{FB892FBE-61FF-4F34-B2B5-BD94CCC3682D}"/>
                </a:ext>
              </a:extLst>
            </p:cNvPr>
            <p:cNvSpPr txBox="1"/>
            <p:nvPr/>
          </p:nvSpPr>
          <p:spPr>
            <a:xfrm>
              <a:off x="3157684" y="4355995"/>
              <a:ext cx="1441450"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Smarter more efficient, collaborative working</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 name="TextBox 19">
              <a:extLst>
                <a:ext uri="{FF2B5EF4-FFF2-40B4-BE49-F238E27FC236}">
                  <a16:creationId xmlns:a16="http://schemas.microsoft.com/office/drawing/2014/main" id="{CC347B4E-A490-4329-B572-B544AA578ECD}"/>
                </a:ext>
              </a:extLst>
            </p:cNvPr>
            <p:cNvSpPr txBox="1"/>
            <p:nvPr/>
          </p:nvSpPr>
          <p:spPr>
            <a:xfrm>
              <a:off x="4640274" y="5145174"/>
              <a:ext cx="3287727" cy="43088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New skills, training and experience, peer support &amp; sharing practice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 name="TextBox 20">
              <a:extLst>
                <a:ext uri="{FF2B5EF4-FFF2-40B4-BE49-F238E27FC236}">
                  <a16:creationId xmlns:a16="http://schemas.microsoft.com/office/drawing/2014/main" id="{3E362234-1A71-4257-A395-992FD496E0D3}"/>
                </a:ext>
              </a:extLst>
            </p:cNvPr>
            <p:cNvSpPr txBox="1"/>
            <p:nvPr/>
          </p:nvSpPr>
          <p:spPr>
            <a:xfrm>
              <a:off x="2540063" y="3537892"/>
              <a:ext cx="1565923"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funding      bids to expand &amp;  develop services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 name="TextBox 23">
              <a:extLst>
                <a:ext uri="{FF2B5EF4-FFF2-40B4-BE49-F238E27FC236}">
                  <a16:creationId xmlns:a16="http://schemas.microsoft.com/office/drawing/2014/main" id="{E07D5002-F202-47FA-81CA-E4C27A77615D}"/>
                </a:ext>
              </a:extLst>
            </p:cNvPr>
            <p:cNvSpPr txBox="1"/>
            <p:nvPr/>
          </p:nvSpPr>
          <p:spPr>
            <a:xfrm>
              <a:off x="4265938" y="3429965"/>
              <a:ext cx="1586248" cy="21544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friendships</a:t>
              </a:r>
            </a:p>
          </p:txBody>
        </p:sp>
        <p:sp>
          <p:nvSpPr>
            <p:cNvPr id="26" name="TextBox 25">
              <a:extLst>
                <a:ext uri="{FF2B5EF4-FFF2-40B4-BE49-F238E27FC236}">
                  <a16:creationId xmlns:a16="http://schemas.microsoft.com/office/drawing/2014/main" id="{B0EE6C4B-3E49-4FEC-A6E6-6B93C88E40B3}"/>
                </a:ext>
              </a:extLst>
            </p:cNvPr>
            <p:cNvSpPr txBox="1"/>
            <p:nvPr/>
          </p:nvSpPr>
          <p:spPr>
            <a:xfrm>
              <a:off x="4081842" y="3157886"/>
              <a:ext cx="4137465"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relationships &amp; CYP/parental engagement</a:t>
              </a:r>
            </a:p>
          </p:txBody>
        </p:sp>
        <p:sp>
          <p:nvSpPr>
            <p:cNvPr id="27" name="Oval 26">
              <a:extLst>
                <a:ext uri="{FF2B5EF4-FFF2-40B4-BE49-F238E27FC236}">
                  <a16:creationId xmlns:a16="http://schemas.microsoft.com/office/drawing/2014/main" id="{ED93D231-6BEC-4AE3-8A49-D05B15457854}"/>
                </a:ext>
              </a:extLst>
            </p:cNvPr>
            <p:cNvSpPr/>
            <p:nvPr/>
          </p:nvSpPr>
          <p:spPr>
            <a:xfrm>
              <a:off x="4117986" y="3464964"/>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Oval 28">
              <a:extLst>
                <a:ext uri="{FF2B5EF4-FFF2-40B4-BE49-F238E27FC236}">
                  <a16:creationId xmlns:a16="http://schemas.microsoft.com/office/drawing/2014/main" id="{E6411F87-9581-4E78-8437-DF31D61F6E56}"/>
                </a:ext>
              </a:extLst>
            </p:cNvPr>
            <p:cNvSpPr/>
            <p:nvPr/>
          </p:nvSpPr>
          <p:spPr>
            <a:xfrm>
              <a:off x="5845259" y="3461597"/>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13921873-4F0E-45B8-A622-0136025D94D2}"/>
                </a:ext>
              </a:extLst>
            </p:cNvPr>
            <p:cNvSpPr/>
            <p:nvPr/>
          </p:nvSpPr>
          <p:spPr>
            <a:xfrm>
              <a:off x="4255391" y="3691765"/>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3A46A63D-30F0-4D13-AC5D-F57EFF31E560}"/>
                </a:ext>
              </a:extLst>
            </p:cNvPr>
            <p:cNvSpPr/>
            <p:nvPr/>
          </p:nvSpPr>
          <p:spPr>
            <a:xfrm>
              <a:off x="2335005" y="2954863"/>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49E9EC13-D9B6-4938-851E-410C65FBD7B2}"/>
                </a:ext>
              </a:extLst>
            </p:cNvPr>
            <p:cNvSpPr/>
            <p:nvPr/>
          </p:nvSpPr>
          <p:spPr>
            <a:xfrm>
              <a:off x="2321408" y="3719205"/>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A2129261-59B7-4E88-A42E-B07B1FC837EF}"/>
                </a:ext>
              </a:extLst>
            </p:cNvPr>
            <p:cNvSpPr/>
            <p:nvPr/>
          </p:nvSpPr>
          <p:spPr>
            <a:xfrm>
              <a:off x="6081324" y="5621511"/>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D8F28784-B935-4021-AF4D-C07EE6F5DF73}"/>
                </a:ext>
              </a:extLst>
            </p:cNvPr>
            <p:cNvSpPr/>
            <p:nvPr/>
          </p:nvSpPr>
          <p:spPr>
            <a:xfrm>
              <a:off x="9327343" y="2340669"/>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235F3B6F-FB4A-4A31-B8BF-1F1F6F8184DE}"/>
                </a:ext>
              </a:extLst>
            </p:cNvPr>
            <p:cNvSpPr/>
            <p:nvPr/>
          </p:nvSpPr>
          <p:spPr>
            <a:xfrm>
              <a:off x="11261436" y="4069724"/>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C8C3CEC6-3E35-4318-AE03-98B43F9E2CFE}"/>
                </a:ext>
              </a:extLst>
            </p:cNvPr>
            <p:cNvSpPr/>
            <p:nvPr/>
          </p:nvSpPr>
          <p:spPr>
            <a:xfrm>
              <a:off x="9990488" y="5528747"/>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24EE193A-CE00-450D-AEE6-06D0C0370C36}"/>
                </a:ext>
              </a:extLst>
            </p:cNvPr>
            <p:cNvSpPr/>
            <p:nvPr/>
          </p:nvSpPr>
          <p:spPr>
            <a:xfrm>
              <a:off x="6041163" y="6562828"/>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72B9ACC8-E1FE-4445-9BCC-7836C976965B}"/>
                </a:ext>
              </a:extLst>
            </p:cNvPr>
            <p:cNvSpPr/>
            <p:nvPr/>
          </p:nvSpPr>
          <p:spPr>
            <a:xfrm>
              <a:off x="2241409" y="566283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488B2623-3531-44E4-B5C5-DC82141F2839}"/>
                </a:ext>
              </a:extLst>
            </p:cNvPr>
            <p:cNvSpPr/>
            <p:nvPr/>
          </p:nvSpPr>
          <p:spPr>
            <a:xfrm>
              <a:off x="958900" y="4527672"/>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Oval 40">
              <a:extLst>
                <a:ext uri="{FF2B5EF4-FFF2-40B4-BE49-F238E27FC236}">
                  <a16:creationId xmlns:a16="http://schemas.microsoft.com/office/drawing/2014/main" id="{E5A2CA07-089C-4A61-90FD-AA306D0BAE42}"/>
                </a:ext>
              </a:extLst>
            </p:cNvPr>
            <p:cNvSpPr/>
            <p:nvPr/>
          </p:nvSpPr>
          <p:spPr>
            <a:xfrm>
              <a:off x="709127" y="295486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2" name="Oval 41">
              <a:extLst>
                <a:ext uri="{FF2B5EF4-FFF2-40B4-BE49-F238E27FC236}">
                  <a16:creationId xmlns:a16="http://schemas.microsoft.com/office/drawing/2014/main" id="{7AB606D6-52A3-4C51-AE70-BF9A857DEB5F}"/>
                </a:ext>
              </a:extLst>
            </p:cNvPr>
            <p:cNvSpPr/>
            <p:nvPr/>
          </p:nvSpPr>
          <p:spPr>
            <a:xfrm>
              <a:off x="3465069" y="536820"/>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Oval 42">
              <a:extLst>
                <a:ext uri="{FF2B5EF4-FFF2-40B4-BE49-F238E27FC236}">
                  <a16:creationId xmlns:a16="http://schemas.microsoft.com/office/drawing/2014/main" id="{EFBEF32C-802D-4F53-B77D-15E6F3076D02}"/>
                </a:ext>
              </a:extLst>
            </p:cNvPr>
            <p:cNvSpPr/>
            <p:nvPr/>
          </p:nvSpPr>
          <p:spPr>
            <a:xfrm>
              <a:off x="8745992" y="605879"/>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44" name="Oval 43">
            <a:extLst>
              <a:ext uri="{FF2B5EF4-FFF2-40B4-BE49-F238E27FC236}">
                <a16:creationId xmlns:a16="http://schemas.microsoft.com/office/drawing/2014/main" id="{E6411F87-9581-4E78-8437-DF31D61F6E56}"/>
              </a:ext>
            </a:extLst>
          </p:cNvPr>
          <p:cNvSpPr/>
          <p:nvPr/>
        </p:nvSpPr>
        <p:spPr>
          <a:xfrm>
            <a:off x="4561664" y="4072998"/>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B0EE6C4B-3E49-4FEC-A6E6-6B93C88E40B3}"/>
              </a:ext>
            </a:extLst>
          </p:cNvPr>
          <p:cNvSpPr txBox="1"/>
          <p:nvPr/>
        </p:nvSpPr>
        <p:spPr>
          <a:xfrm>
            <a:off x="6016369" y="3390882"/>
            <a:ext cx="2073430"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Tutor Time / Start</a:t>
            </a:r>
          </a:p>
        </p:txBody>
      </p:sp>
      <p:sp>
        <p:nvSpPr>
          <p:cNvPr id="48" name="Oval 47">
            <a:extLst>
              <a:ext uri="{FF2B5EF4-FFF2-40B4-BE49-F238E27FC236}">
                <a16:creationId xmlns:a16="http://schemas.microsoft.com/office/drawing/2014/main" id="{E6411F87-9581-4E78-8437-DF31D61F6E56}"/>
              </a:ext>
            </a:extLst>
          </p:cNvPr>
          <p:cNvSpPr/>
          <p:nvPr/>
        </p:nvSpPr>
        <p:spPr>
          <a:xfrm>
            <a:off x="4416282" y="3861620"/>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B0EE6C4B-3E49-4FEC-A6E6-6B93C88E40B3}"/>
              </a:ext>
            </a:extLst>
          </p:cNvPr>
          <p:cNvSpPr txBox="1"/>
          <p:nvPr/>
        </p:nvSpPr>
        <p:spPr>
          <a:xfrm>
            <a:off x="4734671" y="4050242"/>
            <a:ext cx="3031592"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Knowing the child / child feels known</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0" name="TextBox 49">
            <a:extLst>
              <a:ext uri="{FF2B5EF4-FFF2-40B4-BE49-F238E27FC236}">
                <a16:creationId xmlns:a16="http://schemas.microsoft.com/office/drawing/2014/main" id="{75BC1E22-C5B0-4E51-B7D8-3CB8E282CF2A}"/>
              </a:ext>
            </a:extLst>
          </p:cNvPr>
          <p:cNvSpPr txBox="1"/>
          <p:nvPr/>
        </p:nvSpPr>
        <p:spPr>
          <a:xfrm>
            <a:off x="9634344" y="79913"/>
            <a:ext cx="2374900"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rPr>
              <a:t>What system do we want?</a:t>
            </a:r>
            <a:endParaRPr kumimoji="0" lang="en-IN" sz="24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endParaRPr>
          </a:p>
        </p:txBody>
      </p:sp>
      <p:sp>
        <p:nvSpPr>
          <p:cNvPr id="54" name="Oval 53">
            <a:extLst>
              <a:ext uri="{FF2B5EF4-FFF2-40B4-BE49-F238E27FC236}">
                <a16:creationId xmlns:a16="http://schemas.microsoft.com/office/drawing/2014/main" id="{EFBEF32C-802D-4F53-B77D-15E6F3076D02}"/>
              </a:ext>
            </a:extLst>
          </p:cNvPr>
          <p:cNvSpPr/>
          <p:nvPr/>
        </p:nvSpPr>
        <p:spPr>
          <a:xfrm>
            <a:off x="10240217" y="134734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F82A1327-8F03-44DC-A9C9-FB35937CE898}"/>
              </a:ext>
            </a:extLst>
          </p:cNvPr>
          <p:cNvSpPr txBox="1"/>
          <p:nvPr/>
        </p:nvSpPr>
        <p:spPr>
          <a:xfrm>
            <a:off x="9880617" y="5759222"/>
            <a:ext cx="2204097" cy="923330"/>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All this system-wide collaboration aspires to </a:t>
            </a: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happier children </a:t>
            </a: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in the Borough as the norm</a:t>
            </a:r>
            <a:endParaRPr kumimoji="0" lang="en-IN"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57" name="TextBox 56">
            <a:extLst>
              <a:ext uri="{FF2B5EF4-FFF2-40B4-BE49-F238E27FC236}">
                <a16:creationId xmlns:a16="http://schemas.microsoft.com/office/drawing/2014/main" id="{F82A1327-8F03-44DC-A9C9-FB35937CE898}"/>
              </a:ext>
            </a:extLst>
          </p:cNvPr>
          <p:cNvSpPr txBox="1"/>
          <p:nvPr/>
        </p:nvSpPr>
        <p:spPr>
          <a:xfrm>
            <a:off x="66237" y="5654796"/>
            <a:ext cx="2150329" cy="115416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There is </a:t>
            </a: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reciprocity</a:t>
            </a: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 everywhere in the system.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Everyone contributes.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Everyone benefits.</a:t>
            </a:r>
            <a:endParaRPr kumimoji="0" lang="en-IN"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58" name="Oval 57">
            <a:extLst>
              <a:ext uri="{FF2B5EF4-FFF2-40B4-BE49-F238E27FC236}">
                <a16:creationId xmlns:a16="http://schemas.microsoft.com/office/drawing/2014/main" id="{E6411F87-9581-4E78-8437-DF31D61F6E56}"/>
              </a:ext>
            </a:extLst>
          </p:cNvPr>
          <p:cNvSpPr/>
          <p:nvPr/>
        </p:nvSpPr>
        <p:spPr>
          <a:xfrm>
            <a:off x="4002913" y="2937768"/>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7" name="Straight Arrow Connector 6"/>
          <p:cNvCxnSpPr/>
          <p:nvPr/>
        </p:nvCxnSpPr>
        <p:spPr>
          <a:xfrm>
            <a:off x="712319" y="2988149"/>
            <a:ext cx="3409351" cy="1056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7AB606D6-52A3-4C51-AE70-BF9A857DEB5F}"/>
              </a:ext>
            </a:extLst>
          </p:cNvPr>
          <p:cNvSpPr/>
          <p:nvPr/>
        </p:nvSpPr>
        <p:spPr>
          <a:xfrm>
            <a:off x="2044965" y="1122122"/>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2" name="TextBox 61">
            <a:extLst>
              <a:ext uri="{FF2B5EF4-FFF2-40B4-BE49-F238E27FC236}">
                <a16:creationId xmlns:a16="http://schemas.microsoft.com/office/drawing/2014/main" id="{1BFA791D-1B16-46BD-875E-BC039111DE4A}"/>
              </a:ext>
            </a:extLst>
          </p:cNvPr>
          <p:cNvSpPr txBox="1"/>
          <p:nvPr/>
        </p:nvSpPr>
        <p:spPr>
          <a:xfrm>
            <a:off x="1903787" y="1275569"/>
            <a:ext cx="1484159" cy="110799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Opportunity to succeed &amp; reach potential</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6" name="Oval 65">
            <a:extLst>
              <a:ext uri="{FF2B5EF4-FFF2-40B4-BE49-F238E27FC236}">
                <a16:creationId xmlns:a16="http://schemas.microsoft.com/office/drawing/2014/main" id="{EFBEF32C-802D-4F53-B77D-15E6F3076D02}"/>
              </a:ext>
            </a:extLst>
          </p:cNvPr>
          <p:cNvSpPr/>
          <p:nvPr/>
        </p:nvSpPr>
        <p:spPr>
          <a:xfrm>
            <a:off x="11144503" y="2376259"/>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7" name="TextBox 66">
            <a:extLst>
              <a:ext uri="{FF2B5EF4-FFF2-40B4-BE49-F238E27FC236}">
                <a16:creationId xmlns:a16="http://schemas.microsoft.com/office/drawing/2014/main" id="{1BFA791D-1B16-46BD-875E-BC039111DE4A}"/>
              </a:ext>
            </a:extLst>
          </p:cNvPr>
          <p:cNvSpPr txBox="1"/>
          <p:nvPr/>
        </p:nvSpPr>
        <p:spPr>
          <a:xfrm>
            <a:off x="9799656" y="2476078"/>
            <a:ext cx="1610289"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connection between VCSE and education partners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9" name="TextBox 68">
            <a:extLst>
              <a:ext uri="{FF2B5EF4-FFF2-40B4-BE49-F238E27FC236}">
                <a16:creationId xmlns:a16="http://schemas.microsoft.com/office/drawing/2014/main" id="{F82A1327-8F03-44DC-A9C9-FB35937CE898}"/>
              </a:ext>
            </a:extLst>
          </p:cNvPr>
          <p:cNvSpPr txBox="1"/>
          <p:nvPr/>
        </p:nvSpPr>
        <p:spPr>
          <a:xfrm>
            <a:off x="44814" y="-19631"/>
            <a:ext cx="2140431" cy="163121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 system where these stakeholders also benefit from actively supporting children, young people and families to attend      and learn well</a:t>
            </a:r>
            <a:r>
              <a:rPr kumimoji="0" lang="en-US" sz="16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t>
            </a:r>
            <a:endParaRPr kumimoji="0" lang="en-IN" sz="16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70" name="Oval 69">
            <a:extLst>
              <a:ext uri="{FF2B5EF4-FFF2-40B4-BE49-F238E27FC236}">
                <a16:creationId xmlns:a16="http://schemas.microsoft.com/office/drawing/2014/main" id="{D8F28784-B935-4021-AF4D-C07EE6F5DF73}"/>
              </a:ext>
            </a:extLst>
          </p:cNvPr>
          <p:cNvSpPr/>
          <p:nvPr/>
        </p:nvSpPr>
        <p:spPr>
          <a:xfrm>
            <a:off x="9759154" y="3156739"/>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1" name="TextBox 70">
            <a:extLst>
              <a:ext uri="{FF2B5EF4-FFF2-40B4-BE49-F238E27FC236}">
                <a16:creationId xmlns:a16="http://schemas.microsoft.com/office/drawing/2014/main" id="{8FE2FBA9-FBB8-47BE-B042-53CFBB8D47B7}"/>
              </a:ext>
            </a:extLst>
          </p:cNvPr>
          <p:cNvSpPr txBox="1"/>
          <p:nvPr/>
        </p:nvSpPr>
        <p:spPr>
          <a:xfrm>
            <a:off x="7757364" y="3163281"/>
            <a:ext cx="1958693"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each other’s      services &amp; ability to support child &amp; family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2" name="Oval 71">
            <a:extLst>
              <a:ext uri="{FF2B5EF4-FFF2-40B4-BE49-F238E27FC236}">
                <a16:creationId xmlns:a16="http://schemas.microsoft.com/office/drawing/2014/main" id="{D8F28784-B935-4021-AF4D-C07EE6F5DF73}"/>
              </a:ext>
            </a:extLst>
          </p:cNvPr>
          <p:cNvSpPr/>
          <p:nvPr/>
        </p:nvSpPr>
        <p:spPr>
          <a:xfrm>
            <a:off x="8457003" y="1603246"/>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3" name="TextBox 72">
            <a:extLst>
              <a:ext uri="{FF2B5EF4-FFF2-40B4-BE49-F238E27FC236}">
                <a16:creationId xmlns:a16="http://schemas.microsoft.com/office/drawing/2014/main" id="{8FE2FBA9-FBB8-47BE-B042-53CFBB8D47B7}"/>
              </a:ext>
            </a:extLst>
          </p:cNvPr>
          <p:cNvSpPr txBox="1"/>
          <p:nvPr/>
        </p:nvSpPr>
        <p:spPr>
          <a:xfrm>
            <a:off x="6770102" y="1826402"/>
            <a:ext cx="1900711"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child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172FE4E7-EDC8-6335-8E33-C9AAFB481163}"/>
              </a:ext>
            </a:extLst>
          </p:cNvPr>
          <p:cNvSpPr txBox="1"/>
          <p:nvPr/>
        </p:nvSpPr>
        <p:spPr>
          <a:xfrm>
            <a:off x="4472857" y="3622262"/>
            <a:ext cx="3672242"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relationships across all staff members</a:t>
            </a:r>
          </a:p>
        </p:txBody>
      </p:sp>
      <p:sp>
        <p:nvSpPr>
          <p:cNvPr id="23" name="TextBox 22">
            <a:extLst>
              <a:ext uri="{FF2B5EF4-FFF2-40B4-BE49-F238E27FC236}">
                <a16:creationId xmlns:a16="http://schemas.microsoft.com/office/drawing/2014/main" id="{13C26894-75EB-19FE-39A3-8EC533E268D0}"/>
              </a:ext>
            </a:extLst>
          </p:cNvPr>
          <p:cNvSpPr txBox="1"/>
          <p:nvPr/>
        </p:nvSpPr>
        <p:spPr>
          <a:xfrm>
            <a:off x="4643109" y="3845053"/>
            <a:ext cx="3231067"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Improved, relationships-based transition</a:t>
            </a:r>
          </a:p>
        </p:txBody>
      </p:sp>
      <p:sp>
        <p:nvSpPr>
          <p:cNvPr id="52" name="TextBox 51">
            <a:extLst>
              <a:ext uri="{FF2B5EF4-FFF2-40B4-BE49-F238E27FC236}">
                <a16:creationId xmlns:a16="http://schemas.microsoft.com/office/drawing/2014/main" id="{9745F594-DCD6-7652-7719-E04EE93FDD11}"/>
              </a:ext>
            </a:extLst>
          </p:cNvPr>
          <p:cNvSpPr txBox="1"/>
          <p:nvPr/>
        </p:nvSpPr>
        <p:spPr>
          <a:xfrm>
            <a:off x="4767143" y="4266576"/>
            <a:ext cx="2917121" cy="21544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Trusted adults </a:t>
            </a: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9" name="TextBox 58">
            <a:extLst>
              <a:ext uri="{FF2B5EF4-FFF2-40B4-BE49-F238E27FC236}">
                <a16:creationId xmlns:a16="http://schemas.microsoft.com/office/drawing/2014/main" id="{C8076C65-7D45-61F0-8C1C-3C2C1F396C84}"/>
              </a:ext>
            </a:extLst>
          </p:cNvPr>
          <p:cNvSpPr txBox="1"/>
          <p:nvPr/>
        </p:nvSpPr>
        <p:spPr>
          <a:xfrm>
            <a:off x="6650058" y="4257000"/>
            <a:ext cx="2273263" cy="646331"/>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child’s community to                 adapt support provided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0" name="Oval 59">
            <a:extLst>
              <a:ext uri="{FF2B5EF4-FFF2-40B4-BE49-F238E27FC236}">
                <a16:creationId xmlns:a16="http://schemas.microsoft.com/office/drawing/2014/main" id="{A87B2895-F505-FCEB-A942-015155F4ED32}"/>
              </a:ext>
            </a:extLst>
          </p:cNvPr>
          <p:cNvSpPr/>
          <p:nvPr/>
        </p:nvSpPr>
        <p:spPr>
          <a:xfrm>
            <a:off x="8954464" y="4754846"/>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5" name="Oval 64">
            <a:extLst>
              <a:ext uri="{FF2B5EF4-FFF2-40B4-BE49-F238E27FC236}">
                <a16:creationId xmlns:a16="http://schemas.microsoft.com/office/drawing/2014/main" id="{9D80410A-1EBE-0B92-17F0-C6FFF98E8996}"/>
              </a:ext>
            </a:extLst>
          </p:cNvPr>
          <p:cNvSpPr/>
          <p:nvPr/>
        </p:nvSpPr>
        <p:spPr>
          <a:xfrm>
            <a:off x="3194648" y="4824095"/>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4" name="TextBox 73">
            <a:extLst>
              <a:ext uri="{FF2B5EF4-FFF2-40B4-BE49-F238E27FC236}">
                <a16:creationId xmlns:a16="http://schemas.microsoft.com/office/drawing/2014/main" id="{40CE36AD-B605-1ECB-EBD1-1C65DD39B82C}"/>
              </a:ext>
            </a:extLst>
          </p:cNvPr>
          <p:cNvSpPr txBox="1"/>
          <p:nvPr/>
        </p:nvSpPr>
        <p:spPr>
          <a:xfrm>
            <a:off x="3051062" y="2061522"/>
            <a:ext cx="2188103" cy="43088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Workforce recruitment and retention</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5" name="Oval 74">
            <a:extLst>
              <a:ext uri="{FF2B5EF4-FFF2-40B4-BE49-F238E27FC236}">
                <a16:creationId xmlns:a16="http://schemas.microsoft.com/office/drawing/2014/main" id="{C72D1E12-C876-E185-2026-E0EDE9F9C972}"/>
              </a:ext>
            </a:extLst>
          </p:cNvPr>
          <p:cNvSpPr/>
          <p:nvPr/>
        </p:nvSpPr>
        <p:spPr>
          <a:xfrm>
            <a:off x="3125398" y="1886794"/>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6" name="TextBox 75">
            <a:extLst>
              <a:ext uri="{FF2B5EF4-FFF2-40B4-BE49-F238E27FC236}">
                <a16:creationId xmlns:a16="http://schemas.microsoft.com/office/drawing/2014/main" id="{DF26980D-0507-6E12-2852-7C983F3FB1BC}"/>
              </a:ext>
            </a:extLst>
          </p:cNvPr>
          <p:cNvSpPr txBox="1"/>
          <p:nvPr/>
        </p:nvSpPr>
        <p:spPr>
          <a:xfrm>
            <a:off x="7150901" y="743456"/>
            <a:ext cx="1958693" cy="646331"/>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system’ by everyone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7" name="TextBox 76">
            <a:extLst>
              <a:ext uri="{FF2B5EF4-FFF2-40B4-BE49-F238E27FC236}">
                <a16:creationId xmlns:a16="http://schemas.microsoft.com/office/drawing/2014/main" id="{5204520A-7FC5-C518-C960-3A973FC8FE9A}"/>
              </a:ext>
            </a:extLst>
          </p:cNvPr>
          <p:cNvSpPr txBox="1"/>
          <p:nvPr/>
        </p:nvSpPr>
        <p:spPr>
          <a:xfrm>
            <a:off x="8595502" y="1570879"/>
            <a:ext cx="1958693"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Familiarity with local services and support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8" name="TextBox 77">
            <a:extLst>
              <a:ext uri="{FF2B5EF4-FFF2-40B4-BE49-F238E27FC236}">
                <a16:creationId xmlns:a16="http://schemas.microsoft.com/office/drawing/2014/main" id="{1993D65D-4A71-6862-6E44-2FF5C20D2795}"/>
              </a:ext>
            </a:extLst>
          </p:cNvPr>
          <p:cNvSpPr txBox="1"/>
          <p:nvPr/>
        </p:nvSpPr>
        <p:spPr>
          <a:xfrm>
            <a:off x="9244518" y="3498135"/>
            <a:ext cx="1958693"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Capacity for          early intervention, support and        advocacy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9" name="TextBox 78">
            <a:extLst>
              <a:ext uri="{FF2B5EF4-FFF2-40B4-BE49-F238E27FC236}">
                <a16:creationId xmlns:a16="http://schemas.microsoft.com/office/drawing/2014/main" id="{06F9C7BA-5123-3FD8-005B-F2D30089D836}"/>
              </a:ext>
            </a:extLst>
          </p:cNvPr>
          <p:cNvSpPr txBox="1"/>
          <p:nvPr/>
        </p:nvSpPr>
        <p:spPr>
          <a:xfrm>
            <a:off x="824388" y="3105393"/>
            <a:ext cx="3292237" cy="276999"/>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Trusting relationships</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0" name="TextBox 79">
            <a:extLst>
              <a:ext uri="{FF2B5EF4-FFF2-40B4-BE49-F238E27FC236}">
                <a16:creationId xmlns:a16="http://schemas.microsoft.com/office/drawing/2014/main" id="{AA241CD1-5368-1D18-C768-EEB6CA88A94C}"/>
              </a:ext>
            </a:extLst>
          </p:cNvPr>
          <p:cNvSpPr txBox="1"/>
          <p:nvPr/>
        </p:nvSpPr>
        <p:spPr>
          <a:xfrm>
            <a:off x="8741366" y="5028857"/>
            <a:ext cx="1819819"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Volunteering, skills and employment opportunities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AFC514CB-8854-38E5-8DEC-B7EB84A608A5}"/>
              </a:ext>
            </a:extLst>
          </p:cNvPr>
          <p:cNvSpPr txBox="1"/>
          <p:nvPr/>
        </p:nvSpPr>
        <p:spPr>
          <a:xfrm>
            <a:off x="3812481" y="5714026"/>
            <a:ext cx="1619144" cy="43088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Community social assets strengthened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Oval 81">
            <a:extLst>
              <a:ext uri="{FF2B5EF4-FFF2-40B4-BE49-F238E27FC236}">
                <a16:creationId xmlns:a16="http://schemas.microsoft.com/office/drawing/2014/main" id="{15270688-C560-14E5-43CB-73194E1913A1}"/>
              </a:ext>
            </a:extLst>
          </p:cNvPr>
          <p:cNvSpPr/>
          <p:nvPr/>
        </p:nvSpPr>
        <p:spPr>
          <a:xfrm>
            <a:off x="3710285" y="6228967"/>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3" name="Oval 82">
            <a:extLst>
              <a:ext uri="{FF2B5EF4-FFF2-40B4-BE49-F238E27FC236}">
                <a16:creationId xmlns:a16="http://schemas.microsoft.com/office/drawing/2014/main" id="{EDD53720-583A-9817-E268-E85E4D8BC2E0}"/>
              </a:ext>
            </a:extLst>
          </p:cNvPr>
          <p:cNvSpPr/>
          <p:nvPr/>
        </p:nvSpPr>
        <p:spPr>
          <a:xfrm>
            <a:off x="7667481" y="6362484"/>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4" name="TextBox 83">
            <a:extLst>
              <a:ext uri="{FF2B5EF4-FFF2-40B4-BE49-F238E27FC236}">
                <a16:creationId xmlns:a16="http://schemas.microsoft.com/office/drawing/2014/main" id="{E994D447-8DC9-59AA-DC59-FE276B1856D0}"/>
              </a:ext>
            </a:extLst>
          </p:cNvPr>
          <p:cNvSpPr txBox="1"/>
          <p:nvPr/>
        </p:nvSpPr>
        <p:spPr>
          <a:xfrm>
            <a:off x="6923101" y="5685894"/>
            <a:ext cx="1619144"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Communities more connected through listening &amp; activity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8498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26CC3AC-0BEA-47C7-9896-5E2871EFD007}"/>
              </a:ext>
            </a:extLst>
          </p:cNvPr>
          <p:cNvGrpSpPr/>
          <p:nvPr/>
        </p:nvGrpSpPr>
        <p:grpSpPr>
          <a:xfrm>
            <a:off x="4185549" y="1700813"/>
            <a:ext cx="3797762" cy="3636997"/>
            <a:chOff x="4197120" y="1517077"/>
            <a:chExt cx="3797762" cy="3636997"/>
          </a:xfrm>
        </p:grpSpPr>
        <p:grpSp>
          <p:nvGrpSpPr>
            <p:cNvPr id="13" name="Group">
              <a:extLst>
                <a:ext uri="{FF2B5EF4-FFF2-40B4-BE49-F238E27FC236}">
                  <a16:creationId xmlns:a16="http://schemas.microsoft.com/office/drawing/2014/main" id="{5A5120B4-330F-4BF1-A54D-5BCAB7949C07}"/>
                </a:ext>
              </a:extLst>
            </p:cNvPr>
            <p:cNvGrpSpPr/>
            <p:nvPr/>
          </p:nvGrpSpPr>
          <p:grpSpPr>
            <a:xfrm>
              <a:off x="4197120" y="1517077"/>
              <a:ext cx="3797762" cy="3636997"/>
              <a:chOff x="0" y="0"/>
              <a:chExt cx="7595521" cy="7273992"/>
            </a:xfrm>
          </p:grpSpPr>
          <p:sp>
            <p:nvSpPr>
              <p:cNvPr id="41" name="Shape">
                <a:extLst>
                  <a:ext uri="{FF2B5EF4-FFF2-40B4-BE49-F238E27FC236}">
                    <a16:creationId xmlns:a16="http://schemas.microsoft.com/office/drawing/2014/main" id="{C8B72EA2-7167-44F4-8B82-FC514BC179A9}"/>
                  </a:ext>
                </a:extLst>
              </p:cNvPr>
              <p:cNvSpPr/>
              <p:nvPr/>
            </p:nvSpPr>
            <p:spPr>
              <a:xfrm>
                <a:off x="1900591" y="-1"/>
                <a:ext cx="3780301" cy="4600998"/>
              </a:xfrm>
              <a:custGeom>
                <a:avLst/>
                <a:gdLst/>
                <a:ahLst/>
                <a:cxnLst>
                  <a:cxn ang="0">
                    <a:pos x="wd2" y="hd2"/>
                  </a:cxn>
                  <a:cxn ang="5400000">
                    <a:pos x="wd2" y="hd2"/>
                  </a:cxn>
                  <a:cxn ang="10800000">
                    <a:pos x="wd2" y="hd2"/>
                  </a:cxn>
                  <a:cxn ang="16200000">
                    <a:pos x="wd2" y="hd2"/>
                  </a:cxn>
                </a:cxnLst>
                <a:rect l="0" t="0" r="r" b="b"/>
                <a:pathLst>
                  <a:path w="19775" h="20454" extrusionOk="0">
                    <a:moveTo>
                      <a:pt x="0" y="1562"/>
                    </a:moveTo>
                    <a:lnTo>
                      <a:pt x="2401" y="5079"/>
                    </a:lnTo>
                    <a:cubicBezTo>
                      <a:pt x="9076" y="4697"/>
                      <a:pt x="15039" y="8602"/>
                      <a:pt x="16305" y="14185"/>
                    </a:cubicBezTo>
                    <a:cubicBezTo>
                      <a:pt x="16572" y="15362"/>
                      <a:pt x="16596" y="16570"/>
                      <a:pt x="16234" y="17716"/>
                    </a:cubicBezTo>
                    <a:cubicBezTo>
                      <a:pt x="15911" y="18740"/>
                      <a:pt x="15288" y="19683"/>
                      <a:pt x="14417" y="20454"/>
                    </a:cubicBezTo>
                    <a:cubicBezTo>
                      <a:pt x="20716" y="16415"/>
                      <a:pt x="21600" y="8661"/>
                      <a:pt x="16331" y="3669"/>
                    </a:cubicBezTo>
                    <a:cubicBezTo>
                      <a:pt x="12182" y="-263"/>
                      <a:pt x="5336" y="-1146"/>
                      <a:pt x="0" y="1562"/>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2" name="Shape">
                <a:extLst>
                  <a:ext uri="{FF2B5EF4-FFF2-40B4-BE49-F238E27FC236}">
                    <a16:creationId xmlns:a16="http://schemas.microsoft.com/office/drawing/2014/main" id="{FA6D167F-734B-450E-81EF-9B0F5267901A}"/>
                  </a:ext>
                </a:extLst>
              </p:cNvPr>
              <p:cNvSpPr/>
              <p:nvPr/>
            </p:nvSpPr>
            <p:spPr>
              <a:xfrm>
                <a:off x="-1" y="1114432"/>
                <a:ext cx="5033078" cy="2535305"/>
              </a:xfrm>
              <a:custGeom>
                <a:avLst/>
                <a:gdLst/>
                <a:ahLst/>
                <a:cxnLst>
                  <a:cxn ang="0">
                    <a:pos x="wd2" y="hd2"/>
                  </a:cxn>
                  <a:cxn ang="5400000">
                    <a:pos x="wd2" y="hd2"/>
                  </a:cxn>
                  <a:cxn ang="10800000">
                    <a:pos x="wd2" y="hd2"/>
                  </a:cxn>
                  <a:cxn ang="16200000">
                    <a:pos x="wd2" y="hd2"/>
                  </a:cxn>
                </a:cxnLst>
                <a:rect l="0" t="0" r="r" b="b"/>
                <a:pathLst>
                  <a:path w="21525" h="20712" extrusionOk="0">
                    <a:moveTo>
                      <a:pt x="1" y="20632"/>
                    </a:moveTo>
                    <a:lnTo>
                      <a:pt x="3793" y="20712"/>
                    </a:lnTo>
                    <a:cubicBezTo>
                      <a:pt x="4757" y="16723"/>
                      <a:pt x="6365" y="13549"/>
                      <a:pt x="8320" y="11562"/>
                    </a:cubicBezTo>
                    <a:cubicBezTo>
                      <a:pt x="10264" y="9588"/>
                      <a:pt x="12513" y="8823"/>
                      <a:pt x="14794" y="9173"/>
                    </a:cubicBezTo>
                    <a:cubicBezTo>
                      <a:pt x="16331" y="9409"/>
                      <a:pt x="17834" y="10167"/>
                      <a:pt x="19084" y="11793"/>
                    </a:cubicBezTo>
                    <a:cubicBezTo>
                      <a:pt x="20182" y="13221"/>
                      <a:pt x="21040" y="15266"/>
                      <a:pt x="21525" y="17682"/>
                    </a:cubicBezTo>
                    <a:cubicBezTo>
                      <a:pt x="21041" y="11595"/>
                      <a:pt x="19231" y="6567"/>
                      <a:pt x="16757" y="3452"/>
                    </a:cubicBezTo>
                    <a:cubicBezTo>
                      <a:pt x="14248" y="293"/>
                      <a:pt x="11067" y="-888"/>
                      <a:pt x="7905" y="708"/>
                    </a:cubicBezTo>
                    <a:cubicBezTo>
                      <a:pt x="3186" y="3090"/>
                      <a:pt x="-75" y="11310"/>
                      <a:pt x="1" y="20632"/>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3" name="Shape">
                <a:extLst>
                  <a:ext uri="{FF2B5EF4-FFF2-40B4-BE49-F238E27FC236}">
                    <a16:creationId xmlns:a16="http://schemas.microsoft.com/office/drawing/2014/main" id="{4608F9F3-4B66-475F-B91A-C92360DF7875}"/>
                  </a:ext>
                </a:extLst>
              </p:cNvPr>
              <p:cNvSpPr/>
              <p:nvPr/>
            </p:nvSpPr>
            <p:spPr>
              <a:xfrm>
                <a:off x="636273" y="2203762"/>
                <a:ext cx="3582179" cy="4725172"/>
              </a:xfrm>
              <a:custGeom>
                <a:avLst/>
                <a:gdLst/>
                <a:ahLst/>
                <a:cxnLst>
                  <a:cxn ang="0">
                    <a:pos x="wd2" y="hd2"/>
                  </a:cxn>
                  <a:cxn ang="5400000">
                    <a:pos x="wd2" y="hd2"/>
                  </a:cxn>
                  <a:cxn ang="10800000">
                    <a:pos x="wd2" y="hd2"/>
                  </a:cxn>
                  <a:cxn ang="16200000">
                    <a:pos x="wd2" y="hd2"/>
                  </a:cxn>
                </a:cxnLst>
                <a:rect l="0" t="0" r="r" b="b"/>
                <a:pathLst>
                  <a:path w="21167" h="21297" extrusionOk="0">
                    <a:moveTo>
                      <a:pt x="21167" y="973"/>
                    </a:moveTo>
                    <a:cubicBezTo>
                      <a:pt x="19772" y="619"/>
                      <a:pt x="18276" y="586"/>
                      <a:pt x="16866" y="872"/>
                    </a:cubicBezTo>
                    <a:cubicBezTo>
                      <a:pt x="14850" y="1282"/>
                      <a:pt x="13218" y="2242"/>
                      <a:pt x="11823" y="3379"/>
                    </a:cubicBezTo>
                    <a:cubicBezTo>
                      <a:pt x="10409" y="4530"/>
                      <a:pt x="9173" y="5897"/>
                      <a:pt x="8389" y="7440"/>
                    </a:cubicBezTo>
                    <a:cubicBezTo>
                      <a:pt x="6640" y="10881"/>
                      <a:pt x="7287" y="14763"/>
                      <a:pt x="10119" y="17756"/>
                    </a:cubicBezTo>
                    <a:lnTo>
                      <a:pt x="7419" y="21297"/>
                    </a:lnTo>
                    <a:cubicBezTo>
                      <a:pt x="4253" y="19835"/>
                      <a:pt x="1883" y="17552"/>
                      <a:pt x="743" y="14867"/>
                    </a:cubicBezTo>
                    <a:cubicBezTo>
                      <a:pt x="-433" y="12096"/>
                      <a:pt x="-219" y="9084"/>
                      <a:pt x="1428" y="6457"/>
                    </a:cubicBezTo>
                    <a:cubicBezTo>
                      <a:pt x="3237" y="3573"/>
                      <a:pt x="6587" y="1433"/>
                      <a:pt x="10598" y="504"/>
                    </a:cubicBezTo>
                    <a:cubicBezTo>
                      <a:pt x="14082" y="-303"/>
                      <a:pt x="17829" y="-137"/>
                      <a:pt x="21167" y="973"/>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4" name="Shape">
                <a:extLst>
                  <a:ext uri="{FF2B5EF4-FFF2-40B4-BE49-F238E27FC236}">
                    <a16:creationId xmlns:a16="http://schemas.microsoft.com/office/drawing/2014/main" id="{5212EC2C-5E9C-4B47-9814-54095D640473}"/>
                  </a:ext>
                </a:extLst>
              </p:cNvPr>
              <p:cNvSpPr/>
              <p:nvPr/>
            </p:nvSpPr>
            <p:spPr>
              <a:xfrm>
                <a:off x="1871824" y="2654924"/>
                <a:ext cx="3823960" cy="4619069"/>
              </a:xfrm>
              <a:custGeom>
                <a:avLst/>
                <a:gdLst/>
                <a:ahLst/>
                <a:cxnLst>
                  <a:cxn ang="0">
                    <a:pos x="wd2" y="hd2"/>
                  </a:cxn>
                  <a:cxn ang="5400000">
                    <a:pos x="wd2" y="hd2"/>
                  </a:cxn>
                  <a:cxn ang="10800000">
                    <a:pos x="wd2" y="hd2"/>
                  </a:cxn>
                  <a:cxn ang="16200000">
                    <a:pos x="wd2" y="hd2"/>
                  </a:cxn>
                </a:cxnLst>
                <a:rect l="0" t="0" r="r" b="b"/>
                <a:pathLst>
                  <a:path w="21074" h="21347" extrusionOk="0">
                    <a:moveTo>
                      <a:pt x="5935" y="0"/>
                    </a:moveTo>
                    <a:cubicBezTo>
                      <a:pt x="4939" y="795"/>
                      <a:pt x="4247" y="1789"/>
                      <a:pt x="3902" y="2865"/>
                    </a:cubicBezTo>
                    <a:cubicBezTo>
                      <a:pt x="3548" y="3965"/>
                      <a:pt x="3566" y="5116"/>
                      <a:pt x="3767" y="6238"/>
                    </a:cubicBezTo>
                    <a:cubicBezTo>
                      <a:pt x="4169" y="8483"/>
                      <a:pt x="5311" y="10640"/>
                      <a:pt x="7186" y="12408"/>
                    </a:cubicBezTo>
                    <a:cubicBezTo>
                      <a:pt x="10056" y="15116"/>
                      <a:pt x="14295" y="16511"/>
                      <a:pt x="18596" y="16162"/>
                    </a:cubicBezTo>
                    <a:lnTo>
                      <a:pt x="21074" y="19750"/>
                    </a:lnTo>
                    <a:cubicBezTo>
                      <a:pt x="18386" y="21077"/>
                      <a:pt x="15241" y="21600"/>
                      <a:pt x="12153" y="21233"/>
                    </a:cubicBezTo>
                    <a:cubicBezTo>
                      <a:pt x="8199" y="20763"/>
                      <a:pt x="4675" y="18892"/>
                      <a:pt x="2477" y="16096"/>
                    </a:cubicBezTo>
                    <a:cubicBezTo>
                      <a:pt x="248" y="13483"/>
                      <a:pt x="-526" y="10190"/>
                      <a:pt x="356" y="7063"/>
                    </a:cubicBezTo>
                    <a:cubicBezTo>
                      <a:pt x="755" y="5648"/>
                      <a:pt x="1478" y="4328"/>
                      <a:pt x="2427" y="3140"/>
                    </a:cubicBezTo>
                    <a:cubicBezTo>
                      <a:pt x="3377" y="1951"/>
                      <a:pt x="4558" y="887"/>
                      <a:pt x="5935" y="0"/>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5" name="Shape">
                <a:extLst>
                  <a:ext uri="{FF2B5EF4-FFF2-40B4-BE49-F238E27FC236}">
                    <a16:creationId xmlns:a16="http://schemas.microsoft.com/office/drawing/2014/main" id="{F77FBE2F-0682-4CC7-94B1-28AF4FA15DAC}"/>
                  </a:ext>
                </a:extLst>
              </p:cNvPr>
              <p:cNvSpPr/>
              <p:nvPr/>
            </p:nvSpPr>
            <p:spPr>
              <a:xfrm>
                <a:off x="2535673" y="3650350"/>
                <a:ext cx="5059849" cy="2525314"/>
              </a:xfrm>
              <a:custGeom>
                <a:avLst/>
                <a:gdLst/>
                <a:ahLst/>
                <a:cxnLst>
                  <a:cxn ang="0">
                    <a:pos x="wd2" y="hd2"/>
                  </a:cxn>
                  <a:cxn ang="5400000">
                    <a:pos x="wd2" y="hd2"/>
                  </a:cxn>
                  <a:cxn ang="10800000">
                    <a:pos x="wd2" y="hd2"/>
                  </a:cxn>
                  <a:cxn ang="16200000">
                    <a:pos x="wd2" y="hd2"/>
                  </a:cxn>
                </a:cxnLst>
                <a:rect l="0" t="0" r="r" b="b"/>
                <a:pathLst>
                  <a:path w="21600" h="21179" extrusionOk="0">
                    <a:moveTo>
                      <a:pt x="0" y="1578"/>
                    </a:moveTo>
                    <a:cubicBezTo>
                      <a:pt x="301" y="4360"/>
                      <a:pt x="1084" y="6805"/>
                      <a:pt x="2187" y="8537"/>
                    </a:cubicBezTo>
                    <a:cubicBezTo>
                      <a:pt x="3219" y="10157"/>
                      <a:pt x="4448" y="11068"/>
                      <a:pt x="5739" y="11555"/>
                    </a:cubicBezTo>
                    <a:cubicBezTo>
                      <a:pt x="6901" y="11994"/>
                      <a:pt x="8133" y="12102"/>
                      <a:pt x="9356" y="11826"/>
                    </a:cubicBezTo>
                    <a:cubicBezTo>
                      <a:pt x="11193" y="11412"/>
                      <a:pt x="12924" y="10176"/>
                      <a:pt x="14387" y="8160"/>
                    </a:cubicBezTo>
                    <a:cubicBezTo>
                      <a:pt x="15854" y="6138"/>
                      <a:pt x="17044" y="3342"/>
                      <a:pt x="17792" y="0"/>
                    </a:cubicBezTo>
                    <a:lnTo>
                      <a:pt x="21600" y="88"/>
                    </a:lnTo>
                    <a:cubicBezTo>
                      <a:pt x="21516" y="11092"/>
                      <a:pt x="17200" y="20178"/>
                      <a:pt x="11618" y="21101"/>
                    </a:cubicBezTo>
                    <a:cubicBezTo>
                      <a:pt x="8604" y="21600"/>
                      <a:pt x="5765" y="19660"/>
                      <a:pt x="3641" y="16053"/>
                    </a:cubicBezTo>
                    <a:cubicBezTo>
                      <a:pt x="1557" y="12514"/>
                      <a:pt x="178" y="7393"/>
                      <a:pt x="0" y="1578"/>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6" name="Shape">
                <a:extLst>
                  <a:ext uri="{FF2B5EF4-FFF2-40B4-BE49-F238E27FC236}">
                    <a16:creationId xmlns:a16="http://schemas.microsoft.com/office/drawing/2014/main" id="{E3DDED4D-82B0-4A2A-9ED8-21815DC0BCCC}"/>
                  </a:ext>
                </a:extLst>
              </p:cNvPr>
              <p:cNvSpPr/>
              <p:nvPr/>
            </p:nvSpPr>
            <p:spPr>
              <a:xfrm>
                <a:off x="3269443" y="352543"/>
                <a:ext cx="3687132" cy="4738626"/>
              </a:xfrm>
              <a:custGeom>
                <a:avLst/>
                <a:gdLst/>
                <a:ahLst/>
                <a:cxnLst>
                  <a:cxn ang="0">
                    <a:pos x="wd2" y="hd2"/>
                  </a:cxn>
                  <a:cxn ang="5400000">
                    <a:pos x="wd2" y="hd2"/>
                  </a:cxn>
                  <a:cxn ang="10800000">
                    <a:pos x="wd2" y="hd2"/>
                  </a:cxn>
                  <a:cxn ang="16200000">
                    <a:pos x="wd2" y="hd2"/>
                  </a:cxn>
                </a:cxnLst>
                <a:rect l="0" t="0" r="r" b="b"/>
                <a:pathLst>
                  <a:path w="21031" h="21569" extrusionOk="0">
                    <a:moveTo>
                      <a:pt x="0" y="20358"/>
                    </a:moveTo>
                    <a:cubicBezTo>
                      <a:pt x="1998" y="20852"/>
                      <a:pt x="4126" y="20766"/>
                      <a:pt x="6023" y="20148"/>
                    </a:cubicBezTo>
                    <a:cubicBezTo>
                      <a:pt x="7637" y="19621"/>
                      <a:pt x="9028" y="18726"/>
                      <a:pt x="10177" y="17640"/>
                    </a:cubicBezTo>
                    <a:cubicBezTo>
                      <a:pt x="12296" y="15635"/>
                      <a:pt x="13455" y="13190"/>
                      <a:pt x="13645" y="10700"/>
                    </a:cubicBezTo>
                    <a:cubicBezTo>
                      <a:pt x="13833" y="8242"/>
                      <a:pt x="13078" y="5737"/>
                      <a:pt x="11348" y="3547"/>
                    </a:cubicBezTo>
                    <a:lnTo>
                      <a:pt x="13911" y="0"/>
                    </a:lnTo>
                    <a:cubicBezTo>
                      <a:pt x="18852" y="2344"/>
                      <a:pt x="21600" y="6783"/>
                      <a:pt x="20931" y="11339"/>
                    </a:cubicBezTo>
                    <a:cubicBezTo>
                      <a:pt x="20363" y="15214"/>
                      <a:pt x="17668" y="18419"/>
                      <a:pt x="13799" y="20126"/>
                    </a:cubicBezTo>
                    <a:cubicBezTo>
                      <a:pt x="11791" y="21012"/>
                      <a:pt x="9517" y="21469"/>
                      <a:pt x="7198" y="21554"/>
                    </a:cubicBezTo>
                    <a:cubicBezTo>
                      <a:pt x="5957" y="21600"/>
                      <a:pt x="4695" y="21541"/>
                      <a:pt x="3442" y="21334"/>
                    </a:cubicBezTo>
                    <a:cubicBezTo>
                      <a:pt x="2275" y="21140"/>
                      <a:pt x="1118" y="20818"/>
                      <a:pt x="0" y="20358"/>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14" name="Circle">
              <a:extLst>
                <a:ext uri="{FF2B5EF4-FFF2-40B4-BE49-F238E27FC236}">
                  <a16:creationId xmlns:a16="http://schemas.microsoft.com/office/drawing/2014/main" id="{A8452765-C436-43C1-882E-6E42C96A4D09}"/>
                </a:ext>
              </a:extLst>
            </p:cNvPr>
            <p:cNvSpPr/>
            <p:nvPr/>
          </p:nvSpPr>
          <p:spPr>
            <a:xfrm>
              <a:off x="5451495" y="2691069"/>
              <a:ext cx="1289011" cy="1289011"/>
            </a:xfrm>
            <a:prstGeom prst="ellipse">
              <a:avLst/>
            </a:prstGeom>
            <a:solidFill>
              <a:srgbClr val="F7F6F6"/>
            </a:solidFill>
            <a:ln w="12700">
              <a:miter lim="400000"/>
            </a:ln>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5" name="Circle">
              <a:extLst>
                <a:ext uri="{FF2B5EF4-FFF2-40B4-BE49-F238E27FC236}">
                  <a16:creationId xmlns:a16="http://schemas.microsoft.com/office/drawing/2014/main" id="{2E1F92BF-B7E8-42F7-A4BE-23B1F99C1937}"/>
                </a:ext>
              </a:extLst>
            </p:cNvPr>
            <p:cNvSpPr/>
            <p:nvPr/>
          </p:nvSpPr>
          <p:spPr>
            <a:xfrm>
              <a:off x="5513576" y="2753151"/>
              <a:ext cx="1164849" cy="1164849"/>
            </a:xfrm>
            <a:prstGeom prst="ellipse">
              <a:avLst/>
            </a:prstGeom>
            <a:solidFill>
              <a:schemeClr val="bg1">
                <a:lumMod val="85000"/>
              </a:schemeClr>
            </a:solidFill>
            <a:ln w="12700">
              <a:miter lim="400000"/>
            </a:ln>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nvGrpSpPr>
            <p:cNvPr id="16" name="Group">
              <a:extLst>
                <a:ext uri="{FF2B5EF4-FFF2-40B4-BE49-F238E27FC236}">
                  <a16:creationId xmlns:a16="http://schemas.microsoft.com/office/drawing/2014/main" id="{53807489-EBF0-4896-B081-97628F34DACE}"/>
                </a:ext>
              </a:extLst>
            </p:cNvPr>
            <p:cNvGrpSpPr/>
            <p:nvPr/>
          </p:nvGrpSpPr>
          <p:grpSpPr>
            <a:xfrm>
              <a:off x="5481399" y="1674463"/>
              <a:ext cx="283321" cy="283321"/>
              <a:chOff x="0" y="0"/>
              <a:chExt cx="566640" cy="566640"/>
            </a:xfrm>
          </p:grpSpPr>
          <p:sp>
            <p:nvSpPr>
              <p:cNvPr id="38" name="Circle">
                <a:extLst>
                  <a:ext uri="{FF2B5EF4-FFF2-40B4-BE49-F238E27FC236}">
                    <a16:creationId xmlns:a16="http://schemas.microsoft.com/office/drawing/2014/main" id="{E965F715-5CBB-4D6C-8767-D390A4BBEF07}"/>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9" name="Shape">
                <a:extLst>
                  <a:ext uri="{FF2B5EF4-FFF2-40B4-BE49-F238E27FC236}">
                    <a16:creationId xmlns:a16="http://schemas.microsoft.com/office/drawing/2014/main" id="{72FF6972-4E36-432F-BF64-8603D8916E25}"/>
                  </a:ext>
                </a:extLst>
              </p:cNvPr>
              <p:cNvSpPr/>
              <p:nvPr/>
            </p:nvSpPr>
            <p:spPr>
              <a:xfrm>
                <a:off x="238512" y="166904"/>
                <a:ext cx="305092" cy="364593"/>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0" name="Shape">
                <a:extLst>
                  <a:ext uri="{FF2B5EF4-FFF2-40B4-BE49-F238E27FC236}">
                    <a16:creationId xmlns:a16="http://schemas.microsoft.com/office/drawing/2014/main" id="{4C757335-8EA7-4D79-ABF5-B552CB1AE662}"/>
                  </a:ext>
                </a:extLst>
              </p:cNvPr>
              <p:cNvSpPr/>
              <p:nvPr/>
            </p:nvSpPr>
            <p:spPr>
              <a:xfrm>
                <a:off x="236924" y="166278"/>
                <a:ext cx="81460" cy="222752"/>
              </a:xfrm>
              <a:custGeom>
                <a:avLst/>
                <a:gdLst/>
                <a:ahLst/>
                <a:cxnLst>
                  <a:cxn ang="0">
                    <a:pos x="wd2" y="hd2"/>
                  </a:cxn>
                  <a:cxn ang="5400000">
                    <a:pos x="wd2" y="hd2"/>
                  </a:cxn>
                  <a:cxn ang="10800000">
                    <a:pos x="wd2" y="hd2"/>
                  </a:cxn>
                  <a:cxn ang="16200000">
                    <a:pos x="wd2" y="hd2"/>
                  </a:cxn>
                </a:cxnLst>
                <a:rect l="0" t="0" r="r" b="b"/>
                <a:pathLst>
                  <a:path w="21599" h="21584"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7" name="Group">
              <a:extLst>
                <a:ext uri="{FF2B5EF4-FFF2-40B4-BE49-F238E27FC236}">
                  <a16:creationId xmlns:a16="http://schemas.microsoft.com/office/drawing/2014/main" id="{24CD6EBA-FD86-42D4-8895-E68FC6ED8CD1}"/>
                </a:ext>
              </a:extLst>
            </p:cNvPr>
            <p:cNvGrpSpPr/>
            <p:nvPr/>
          </p:nvGrpSpPr>
          <p:grpSpPr>
            <a:xfrm>
              <a:off x="4422106" y="2800475"/>
              <a:ext cx="283321" cy="283321"/>
              <a:chOff x="0" y="0"/>
              <a:chExt cx="566640" cy="566640"/>
            </a:xfrm>
          </p:grpSpPr>
          <p:sp>
            <p:nvSpPr>
              <p:cNvPr id="35" name="Circle">
                <a:extLst>
                  <a:ext uri="{FF2B5EF4-FFF2-40B4-BE49-F238E27FC236}">
                    <a16:creationId xmlns:a16="http://schemas.microsoft.com/office/drawing/2014/main" id="{1B254713-8EBA-4921-8794-23A7CBFABA12}"/>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6" name="Shape">
                <a:extLst>
                  <a:ext uri="{FF2B5EF4-FFF2-40B4-BE49-F238E27FC236}">
                    <a16:creationId xmlns:a16="http://schemas.microsoft.com/office/drawing/2014/main" id="{48FCEB1E-9C8F-444F-AC79-190EDC3DFA3E}"/>
                  </a:ext>
                </a:extLst>
              </p:cNvPr>
              <p:cNvSpPr/>
              <p:nvPr/>
            </p:nvSpPr>
            <p:spPr>
              <a:xfrm>
                <a:off x="214171" y="174655"/>
                <a:ext cx="335317" cy="373297"/>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7" name="Shape">
                <a:extLst>
                  <a:ext uri="{FF2B5EF4-FFF2-40B4-BE49-F238E27FC236}">
                    <a16:creationId xmlns:a16="http://schemas.microsoft.com/office/drawing/2014/main" id="{F10DB1C8-C673-43CA-BA3C-B08D6488CBCC}"/>
                  </a:ext>
                </a:extLst>
              </p:cNvPr>
              <p:cNvSpPr/>
              <p:nvPr/>
            </p:nvSpPr>
            <p:spPr>
              <a:xfrm>
                <a:off x="212633" y="153602"/>
                <a:ext cx="152707" cy="22543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8" name="Group">
              <a:extLst>
                <a:ext uri="{FF2B5EF4-FFF2-40B4-BE49-F238E27FC236}">
                  <a16:creationId xmlns:a16="http://schemas.microsoft.com/office/drawing/2014/main" id="{EB87311F-90B6-47A3-9E49-B6AA10CE00AD}"/>
                </a:ext>
              </a:extLst>
            </p:cNvPr>
            <p:cNvGrpSpPr/>
            <p:nvPr/>
          </p:nvGrpSpPr>
          <p:grpSpPr>
            <a:xfrm>
              <a:off x="4884871" y="4353596"/>
              <a:ext cx="283321" cy="283321"/>
              <a:chOff x="0" y="0"/>
              <a:chExt cx="566640" cy="566640"/>
            </a:xfrm>
          </p:grpSpPr>
          <p:sp>
            <p:nvSpPr>
              <p:cNvPr id="32" name="Circle">
                <a:extLst>
                  <a:ext uri="{FF2B5EF4-FFF2-40B4-BE49-F238E27FC236}">
                    <a16:creationId xmlns:a16="http://schemas.microsoft.com/office/drawing/2014/main" id="{1181BC6B-5F08-49A8-AAEF-9BE553881543}"/>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3" name="Shape">
                <a:extLst>
                  <a:ext uri="{FF2B5EF4-FFF2-40B4-BE49-F238E27FC236}">
                    <a16:creationId xmlns:a16="http://schemas.microsoft.com/office/drawing/2014/main" id="{942AF229-3DA7-46B6-8502-56CB42CE9B3C}"/>
                  </a:ext>
                </a:extLst>
              </p:cNvPr>
              <p:cNvSpPr/>
              <p:nvPr/>
            </p:nvSpPr>
            <p:spPr>
              <a:xfrm>
                <a:off x="221484" y="171679"/>
                <a:ext cx="332574" cy="369477"/>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4" name="Shape">
                <a:extLst>
                  <a:ext uri="{FF2B5EF4-FFF2-40B4-BE49-F238E27FC236}">
                    <a16:creationId xmlns:a16="http://schemas.microsoft.com/office/drawing/2014/main" id="{29F7B5D9-9B40-4428-AEFE-F96E5D51FA07}"/>
                  </a:ext>
                </a:extLst>
              </p:cNvPr>
              <p:cNvSpPr/>
              <p:nvPr/>
            </p:nvSpPr>
            <p:spPr>
              <a:xfrm>
                <a:off x="215116" y="170222"/>
                <a:ext cx="147742" cy="226197"/>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9" name="Group">
              <a:extLst>
                <a:ext uri="{FF2B5EF4-FFF2-40B4-BE49-F238E27FC236}">
                  <a16:creationId xmlns:a16="http://schemas.microsoft.com/office/drawing/2014/main" id="{13F35516-8145-4FED-91CE-B1DDEBB61496}"/>
                </a:ext>
              </a:extLst>
            </p:cNvPr>
            <p:cNvGrpSpPr/>
            <p:nvPr/>
          </p:nvGrpSpPr>
          <p:grpSpPr>
            <a:xfrm>
              <a:off x="6419290" y="4695283"/>
              <a:ext cx="283321" cy="283321"/>
              <a:chOff x="0" y="0"/>
              <a:chExt cx="566640" cy="566640"/>
            </a:xfrm>
          </p:grpSpPr>
          <p:sp>
            <p:nvSpPr>
              <p:cNvPr id="29" name="Circle">
                <a:extLst>
                  <a:ext uri="{FF2B5EF4-FFF2-40B4-BE49-F238E27FC236}">
                    <a16:creationId xmlns:a16="http://schemas.microsoft.com/office/drawing/2014/main" id="{6C3261E2-DB13-4EF6-BF6C-1B86082F1100}"/>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0" name="Shape">
                <a:extLst>
                  <a:ext uri="{FF2B5EF4-FFF2-40B4-BE49-F238E27FC236}">
                    <a16:creationId xmlns:a16="http://schemas.microsoft.com/office/drawing/2014/main" id="{ED65DBBA-4B3D-461C-A529-2E7F6746C0A8}"/>
                  </a:ext>
                </a:extLst>
              </p:cNvPr>
              <p:cNvSpPr/>
              <p:nvPr/>
            </p:nvSpPr>
            <p:spPr>
              <a:xfrm>
                <a:off x="203954" y="161278"/>
                <a:ext cx="338177" cy="374250"/>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1" name="Shape">
                <a:extLst>
                  <a:ext uri="{FF2B5EF4-FFF2-40B4-BE49-F238E27FC236}">
                    <a16:creationId xmlns:a16="http://schemas.microsoft.com/office/drawing/2014/main" id="{A2307597-43D8-4DF8-90D6-6F686B2A1DA8}"/>
                  </a:ext>
                </a:extLst>
              </p:cNvPr>
              <p:cNvSpPr/>
              <p:nvPr/>
            </p:nvSpPr>
            <p:spPr>
              <a:xfrm>
                <a:off x="201300" y="160100"/>
                <a:ext cx="167306" cy="223775"/>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20" name="Group">
              <a:extLst>
                <a:ext uri="{FF2B5EF4-FFF2-40B4-BE49-F238E27FC236}">
                  <a16:creationId xmlns:a16="http://schemas.microsoft.com/office/drawing/2014/main" id="{A7C4E0C7-1F33-46C7-8977-A425BD12F65F}"/>
                </a:ext>
              </a:extLst>
            </p:cNvPr>
            <p:cNvGrpSpPr/>
            <p:nvPr/>
          </p:nvGrpSpPr>
          <p:grpSpPr>
            <a:xfrm>
              <a:off x="7518834" y="3507145"/>
              <a:ext cx="283321" cy="283321"/>
              <a:chOff x="0" y="0"/>
              <a:chExt cx="566640" cy="566640"/>
            </a:xfrm>
          </p:grpSpPr>
          <p:sp>
            <p:nvSpPr>
              <p:cNvPr id="26" name="Circle">
                <a:extLst>
                  <a:ext uri="{FF2B5EF4-FFF2-40B4-BE49-F238E27FC236}">
                    <a16:creationId xmlns:a16="http://schemas.microsoft.com/office/drawing/2014/main" id="{3E043266-FE0A-4382-A5F9-7C27E4D89EA8}"/>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7" name="Shape">
                <a:extLst>
                  <a:ext uri="{FF2B5EF4-FFF2-40B4-BE49-F238E27FC236}">
                    <a16:creationId xmlns:a16="http://schemas.microsoft.com/office/drawing/2014/main" id="{2AE95F66-338B-464A-9DCC-360EE7624128}"/>
                  </a:ext>
                </a:extLst>
              </p:cNvPr>
              <p:cNvSpPr/>
              <p:nvPr/>
            </p:nvSpPr>
            <p:spPr>
              <a:xfrm>
                <a:off x="222553" y="165971"/>
                <a:ext cx="333118" cy="371363"/>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8" name="Shape">
                <a:extLst>
                  <a:ext uri="{FF2B5EF4-FFF2-40B4-BE49-F238E27FC236}">
                    <a16:creationId xmlns:a16="http://schemas.microsoft.com/office/drawing/2014/main" id="{E908957E-7009-4961-A238-531AE0097B69}"/>
                  </a:ext>
                </a:extLst>
              </p:cNvPr>
              <p:cNvSpPr/>
              <p:nvPr/>
            </p:nvSpPr>
            <p:spPr>
              <a:xfrm>
                <a:off x="221192" y="164508"/>
                <a:ext cx="146923" cy="226292"/>
              </a:xfrm>
              <a:custGeom>
                <a:avLst/>
                <a:gdLst/>
                <a:ahLst/>
                <a:cxnLst>
                  <a:cxn ang="0">
                    <a:pos x="wd2" y="hd2"/>
                  </a:cxn>
                  <a:cxn ang="5400000">
                    <a:pos x="wd2" y="hd2"/>
                  </a:cxn>
                  <a:cxn ang="10800000">
                    <a:pos x="wd2" y="hd2"/>
                  </a:cxn>
                  <a:cxn ang="16200000">
                    <a:pos x="wd2" y="hd2"/>
                  </a:cxn>
                </a:cxnLst>
                <a:rect l="0" t="0" r="r" b="b"/>
                <a:pathLst>
                  <a:path w="21510" h="21530" extrusionOk="0">
                    <a:moveTo>
                      <a:pt x="665" y="0"/>
                    </a:moveTo>
                    <a:lnTo>
                      <a:pt x="19757" y="0"/>
                    </a:lnTo>
                    <a:cubicBezTo>
                      <a:pt x="19935" y="5"/>
                      <a:pt x="20102" y="55"/>
                      <a:pt x="20224" y="138"/>
                    </a:cubicBezTo>
                    <a:cubicBezTo>
                      <a:pt x="20338" y="216"/>
                      <a:pt x="20405" y="318"/>
                      <a:pt x="20412" y="425"/>
                    </a:cubicBezTo>
                    <a:lnTo>
                      <a:pt x="20412" y="3234"/>
                    </a:lnTo>
                    <a:cubicBezTo>
                      <a:pt x="20404" y="3356"/>
                      <a:pt x="20323" y="3471"/>
                      <a:pt x="20188" y="3556"/>
                    </a:cubicBezTo>
                    <a:cubicBezTo>
                      <a:pt x="20059" y="3637"/>
                      <a:pt x="19890" y="3684"/>
                      <a:pt x="19711" y="3689"/>
                    </a:cubicBezTo>
                    <a:lnTo>
                      <a:pt x="6815" y="3689"/>
                    </a:lnTo>
                    <a:cubicBezTo>
                      <a:pt x="6714" y="3690"/>
                      <a:pt x="6618" y="3719"/>
                      <a:pt x="6551" y="3769"/>
                    </a:cubicBezTo>
                    <a:cubicBezTo>
                      <a:pt x="6495" y="3810"/>
                      <a:pt x="6463" y="3864"/>
                      <a:pt x="6462" y="3919"/>
                    </a:cubicBezTo>
                    <a:lnTo>
                      <a:pt x="6462" y="8251"/>
                    </a:lnTo>
                    <a:cubicBezTo>
                      <a:pt x="6430" y="8318"/>
                      <a:pt x="6473" y="8391"/>
                      <a:pt x="6566" y="8427"/>
                    </a:cubicBezTo>
                    <a:cubicBezTo>
                      <a:pt x="6623" y="8450"/>
                      <a:pt x="6692" y="8455"/>
                      <a:pt x="6755" y="8441"/>
                    </a:cubicBezTo>
                    <a:cubicBezTo>
                      <a:pt x="7650" y="8100"/>
                      <a:pt x="8624" y="7855"/>
                      <a:pt x="9640" y="7716"/>
                    </a:cubicBezTo>
                    <a:cubicBezTo>
                      <a:pt x="10816" y="7554"/>
                      <a:pt x="12026" y="7536"/>
                      <a:pt x="13216" y="7647"/>
                    </a:cubicBezTo>
                    <a:cubicBezTo>
                      <a:pt x="14686" y="7782"/>
                      <a:pt x="16101" y="8111"/>
                      <a:pt x="17339" y="8643"/>
                    </a:cubicBezTo>
                    <a:cubicBezTo>
                      <a:pt x="18521" y="9151"/>
                      <a:pt x="19507" y="9829"/>
                      <a:pt x="20192" y="10635"/>
                    </a:cubicBezTo>
                    <a:cubicBezTo>
                      <a:pt x="21024" y="11612"/>
                      <a:pt x="21371" y="12722"/>
                      <a:pt x="21476" y="13836"/>
                    </a:cubicBezTo>
                    <a:cubicBezTo>
                      <a:pt x="21577" y="14902"/>
                      <a:pt x="21459" y="15978"/>
                      <a:pt x="20945" y="16993"/>
                    </a:cubicBezTo>
                    <a:cubicBezTo>
                      <a:pt x="20345" y="18177"/>
                      <a:pt x="19234" y="19224"/>
                      <a:pt x="17741" y="20007"/>
                    </a:cubicBezTo>
                    <a:cubicBezTo>
                      <a:pt x="16253" y="20788"/>
                      <a:pt x="14453" y="21272"/>
                      <a:pt x="12560" y="21451"/>
                    </a:cubicBezTo>
                    <a:cubicBezTo>
                      <a:pt x="10980" y="21600"/>
                      <a:pt x="9372" y="21534"/>
                      <a:pt x="7817" y="21299"/>
                    </a:cubicBezTo>
                    <a:cubicBezTo>
                      <a:pt x="6239" y="21061"/>
                      <a:pt x="4722" y="20649"/>
                      <a:pt x="3474" y="19975"/>
                    </a:cubicBezTo>
                    <a:cubicBezTo>
                      <a:pt x="2556" y="19479"/>
                      <a:pt x="1820" y="18859"/>
                      <a:pt x="1246" y="18179"/>
                    </a:cubicBezTo>
                    <a:cubicBezTo>
                      <a:pt x="748" y="17588"/>
                      <a:pt x="375" y="16956"/>
                      <a:pt x="138" y="16301"/>
                    </a:cubicBezTo>
                    <a:lnTo>
                      <a:pt x="14" y="15781"/>
                    </a:lnTo>
                    <a:cubicBezTo>
                      <a:pt x="-23" y="15679"/>
                      <a:pt x="11" y="15571"/>
                      <a:pt x="107" y="15486"/>
                    </a:cubicBezTo>
                    <a:cubicBezTo>
                      <a:pt x="210" y="15396"/>
                      <a:pt x="372" y="15342"/>
                      <a:pt x="546" y="15341"/>
                    </a:cubicBezTo>
                    <a:lnTo>
                      <a:pt x="6027" y="15308"/>
                    </a:lnTo>
                    <a:cubicBezTo>
                      <a:pt x="6179" y="15311"/>
                      <a:pt x="6327" y="15341"/>
                      <a:pt x="6454" y="15395"/>
                    </a:cubicBezTo>
                    <a:cubicBezTo>
                      <a:pt x="6639" y="15473"/>
                      <a:pt x="6768" y="15596"/>
                      <a:pt x="6814" y="15736"/>
                    </a:cubicBezTo>
                    <a:cubicBezTo>
                      <a:pt x="6876" y="15903"/>
                      <a:pt x="6955" y="16067"/>
                      <a:pt x="7049" y="16227"/>
                    </a:cubicBezTo>
                    <a:cubicBezTo>
                      <a:pt x="7143" y="16386"/>
                      <a:pt x="7253" y="16542"/>
                      <a:pt x="7378" y="16692"/>
                    </a:cubicBezTo>
                    <a:cubicBezTo>
                      <a:pt x="7780" y="17084"/>
                      <a:pt x="8340" y="17397"/>
                      <a:pt x="8998" y="17596"/>
                    </a:cubicBezTo>
                    <a:cubicBezTo>
                      <a:pt x="9736" y="17819"/>
                      <a:pt x="10562" y="17888"/>
                      <a:pt x="11362" y="17793"/>
                    </a:cubicBezTo>
                    <a:cubicBezTo>
                      <a:pt x="12107" y="17677"/>
                      <a:pt x="12792" y="17435"/>
                      <a:pt x="13348" y="17091"/>
                    </a:cubicBezTo>
                    <a:cubicBezTo>
                      <a:pt x="13995" y="16691"/>
                      <a:pt x="14436" y="16174"/>
                      <a:pt x="14667" y="15613"/>
                    </a:cubicBezTo>
                    <a:cubicBezTo>
                      <a:pt x="14910" y="15022"/>
                      <a:pt x="14915" y="14405"/>
                      <a:pt x="14791" y="13800"/>
                    </a:cubicBezTo>
                    <a:cubicBezTo>
                      <a:pt x="14668" y="13198"/>
                      <a:pt x="14410" y="12598"/>
                      <a:pt x="13811" y="12132"/>
                    </a:cubicBezTo>
                    <a:cubicBezTo>
                      <a:pt x="13357" y="11778"/>
                      <a:pt x="12741" y="11532"/>
                      <a:pt x="12065" y="11394"/>
                    </a:cubicBezTo>
                    <a:cubicBezTo>
                      <a:pt x="11424" y="11264"/>
                      <a:pt x="10745" y="11234"/>
                      <a:pt x="10083" y="11306"/>
                    </a:cubicBezTo>
                    <a:cubicBezTo>
                      <a:pt x="9487" y="11315"/>
                      <a:pt x="8903" y="11418"/>
                      <a:pt x="8380" y="11605"/>
                    </a:cubicBezTo>
                    <a:cubicBezTo>
                      <a:pt x="7935" y="11764"/>
                      <a:pt x="7544" y="11981"/>
                      <a:pt x="7233" y="12243"/>
                    </a:cubicBezTo>
                    <a:cubicBezTo>
                      <a:pt x="7171" y="12301"/>
                      <a:pt x="7110" y="12359"/>
                      <a:pt x="7051" y="12418"/>
                    </a:cubicBezTo>
                    <a:cubicBezTo>
                      <a:pt x="6992" y="12477"/>
                      <a:pt x="6934" y="12536"/>
                      <a:pt x="6859" y="12586"/>
                    </a:cubicBezTo>
                    <a:cubicBezTo>
                      <a:pt x="6697" y="12694"/>
                      <a:pt x="6469" y="12749"/>
                      <a:pt x="6238" y="12738"/>
                    </a:cubicBezTo>
                    <a:lnTo>
                      <a:pt x="663" y="12738"/>
                    </a:lnTo>
                    <a:cubicBezTo>
                      <a:pt x="495" y="12752"/>
                      <a:pt x="326" y="12714"/>
                      <a:pt x="207" y="12635"/>
                    </a:cubicBezTo>
                    <a:cubicBezTo>
                      <a:pt x="91" y="12558"/>
                      <a:pt x="35" y="12451"/>
                      <a:pt x="56" y="12344"/>
                    </a:cubicBezTo>
                    <a:lnTo>
                      <a:pt x="56" y="443"/>
                    </a:lnTo>
                    <a:cubicBezTo>
                      <a:pt x="40" y="342"/>
                      <a:pt x="84" y="241"/>
                      <a:pt x="179" y="160"/>
                    </a:cubicBezTo>
                    <a:cubicBezTo>
                      <a:pt x="294" y="61"/>
                      <a:pt x="474" y="2"/>
                      <a:pt x="665" y="0"/>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21" name="Group">
              <a:extLst>
                <a:ext uri="{FF2B5EF4-FFF2-40B4-BE49-F238E27FC236}">
                  <a16:creationId xmlns:a16="http://schemas.microsoft.com/office/drawing/2014/main" id="{7A7DE095-721B-4315-98BF-D8168F7465F7}"/>
                </a:ext>
              </a:extLst>
            </p:cNvPr>
            <p:cNvGrpSpPr/>
            <p:nvPr/>
          </p:nvGrpSpPr>
          <p:grpSpPr>
            <a:xfrm>
              <a:off x="7034195" y="2023915"/>
              <a:ext cx="283321" cy="283321"/>
              <a:chOff x="0" y="0"/>
              <a:chExt cx="566640" cy="566640"/>
            </a:xfrm>
          </p:grpSpPr>
          <p:sp>
            <p:nvSpPr>
              <p:cNvPr id="23" name="Circle">
                <a:extLst>
                  <a:ext uri="{FF2B5EF4-FFF2-40B4-BE49-F238E27FC236}">
                    <a16:creationId xmlns:a16="http://schemas.microsoft.com/office/drawing/2014/main" id="{5138FDCA-8D69-41E2-885E-41490F1D1512}"/>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4" name="Shape">
                <a:extLst>
                  <a:ext uri="{FF2B5EF4-FFF2-40B4-BE49-F238E27FC236}">
                    <a16:creationId xmlns:a16="http://schemas.microsoft.com/office/drawing/2014/main" id="{CCA905A3-4C95-4EE1-BECC-C10D36251977}"/>
                  </a:ext>
                </a:extLst>
              </p:cNvPr>
              <p:cNvSpPr/>
              <p:nvPr/>
            </p:nvSpPr>
            <p:spPr>
              <a:xfrm>
                <a:off x="231500" y="181677"/>
                <a:ext cx="315737" cy="357599"/>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5" name="Shape">
                <a:extLst>
                  <a:ext uri="{FF2B5EF4-FFF2-40B4-BE49-F238E27FC236}">
                    <a16:creationId xmlns:a16="http://schemas.microsoft.com/office/drawing/2014/main" id="{10EECEDF-F38A-49E6-9BF2-11C280424D81}"/>
                  </a:ext>
                </a:extLst>
              </p:cNvPr>
              <p:cNvSpPr/>
              <p:nvPr/>
            </p:nvSpPr>
            <p:spPr>
              <a:xfrm>
                <a:off x="215034" y="163275"/>
                <a:ext cx="147755" cy="228757"/>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sp>
          <p:nvSpPr>
            <p:cNvPr id="22" name="Spiral…">
              <a:extLst>
                <a:ext uri="{FF2B5EF4-FFF2-40B4-BE49-F238E27FC236}">
                  <a16:creationId xmlns:a16="http://schemas.microsoft.com/office/drawing/2014/main" id="{39F19955-C819-4A4E-8F46-8977477DCBF4}"/>
                </a:ext>
              </a:extLst>
            </p:cNvPr>
            <p:cNvSpPr txBox="1"/>
            <p:nvPr/>
          </p:nvSpPr>
          <p:spPr>
            <a:xfrm>
              <a:off x="5603609" y="2966191"/>
              <a:ext cx="1030221" cy="6976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b="0">
                  <a:solidFill>
                    <a:srgbClr val="535454"/>
                  </a:solidFill>
                  <a:latin typeface="Barlow Bold"/>
                  <a:ea typeface="Barlow Bold"/>
                  <a:cs typeface="Barlow Bold"/>
                  <a:sym typeface="Barlow Bold"/>
                </a:defRPr>
              </a:pPr>
              <a:r>
                <a:rPr kumimoji="0" lang="en-GB" sz="1400" b="1" i="0" u="none" strike="noStrike" kern="1200" cap="none" spc="0" normalizeH="0" baseline="0" noProof="0" dirty="0">
                  <a:ln>
                    <a:noFill/>
                  </a:ln>
                  <a:solidFill>
                    <a:srgbClr val="535454"/>
                  </a:solidFill>
                  <a:effectLst/>
                  <a:uLnTx/>
                  <a:uFillTx/>
                  <a:latin typeface="Arial" panose="020B0604020202020204" pitchFamily="34" charset="0"/>
                  <a:cs typeface="Arial" panose="020B0604020202020204" pitchFamily="34" charset="0"/>
                  <a:sym typeface="Barlow Bold"/>
                </a:rPr>
                <a:t>Treated as an individual</a:t>
              </a:r>
              <a:endParaRPr kumimoji="0" sz="1400" b="1" i="0" u="none" strike="noStrike" kern="1200" cap="none" spc="0" normalizeH="0" baseline="0" noProof="0" dirty="0">
                <a:ln>
                  <a:noFill/>
                </a:ln>
                <a:solidFill>
                  <a:srgbClr val="535454"/>
                </a:solidFill>
                <a:effectLst/>
                <a:uLnTx/>
                <a:uFillTx/>
                <a:latin typeface="Arial" panose="020B0604020202020204" pitchFamily="34" charset="0"/>
                <a:cs typeface="Arial" panose="020B0604020202020204" pitchFamily="34" charset="0"/>
                <a:sym typeface="Barlow Bold"/>
              </a:endParaRPr>
            </a:p>
          </p:txBody>
        </p:sp>
      </p:grpSp>
      <p:grpSp>
        <p:nvGrpSpPr>
          <p:cNvPr id="80" name="Group 79">
            <a:extLst>
              <a:ext uri="{FF2B5EF4-FFF2-40B4-BE49-F238E27FC236}">
                <a16:creationId xmlns:a16="http://schemas.microsoft.com/office/drawing/2014/main" id="{C43F725A-6809-4F89-B7E3-2E28B21AFDDD}"/>
              </a:ext>
            </a:extLst>
          </p:cNvPr>
          <p:cNvGrpSpPr/>
          <p:nvPr/>
        </p:nvGrpSpPr>
        <p:grpSpPr>
          <a:xfrm>
            <a:off x="1012900" y="1657879"/>
            <a:ext cx="10433142" cy="4614371"/>
            <a:chOff x="1012900" y="1657879"/>
            <a:chExt cx="10433142" cy="4614371"/>
          </a:xfrm>
        </p:grpSpPr>
        <p:grpSp>
          <p:nvGrpSpPr>
            <p:cNvPr id="90" name="Group 89">
              <a:extLst>
                <a:ext uri="{FF2B5EF4-FFF2-40B4-BE49-F238E27FC236}">
                  <a16:creationId xmlns:a16="http://schemas.microsoft.com/office/drawing/2014/main" id="{E8DD48A9-0927-4F96-ACCD-BABF2F755C91}"/>
                </a:ext>
              </a:extLst>
            </p:cNvPr>
            <p:cNvGrpSpPr/>
            <p:nvPr/>
          </p:nvGrpSpPr>
          <p:grpSpPr>
            <a:xfrm>
              <a:off x="1012900" y="1657879"/>
              <a:ext cx="2643071" cy="4614371"/>
              <a:chOff x="1012900" y="1657879"/>
              <a:chExt cx="2643071" cy="4614371"/>
            </a:xfrm>
          </p:grpSpPr>
          <p:grpSp>
            <p:nvGrpSpPr>
              <p:cNvPr id="83" name="Group 82">
                <a:extLst>
                  <a:ext uri="{FF2B5EF4-FFF2-40B4-BE49-F238E27FC236}">
                    <a16:creationId xmlns:a16="http://schemas.microsoft.com/office/drawing/2014/main" id="{EE54DA12-4C7B-4456-9414-E9CD3A53F8C4}"/>
                  </a:ext>
                </a:extLst>
              </p:cNvPr>
              <p:cNvGrpSpPr/>
              <p:nvPr/>
            </p:nvGrpSpPr>
            <p:grpSpPr>
              <a:xfrm>
                <a:off x="1013446" y="1657879"/>
                <a:ext cx="2383252" cy="1062063"/>
                <a:chOff x="1013446" y="1657879"/>
                <a:chExt cx="2383252" cy="1062063"/>
              </a:xfrm>
            </p:grpSpPr>
            <p:grpSp>
              <p:nvGrpSpPr>
                <p:cNvPr id="9" name="Group">
                  <a:extLst>
                    <a:ext uri="{FF2B5EF4-FFF2-40B4-BE49-F238E27FC236}">
                      <a16:creationId xmlns:a16="http://schemas.microsoft.com/office/drawing/2014/main" id="{C28CC7D2-F483-4A2C-810A-FAA0F91A16B7}"/>
                    </a:ext>
                  </a:extLst>
                </p:cNvPr>
                <p:cNvGrpSpPr/>
                <p:nvPr/>
              </p:nvGrpSpPr>
              <p:grpSpPr>
                <a:xfrm>
                  <a:off x="1013446" y="1693947"/>
                  <a:ext cx="283321" cy="283321"/>
                  <a:chOff x="0" y="0"/>
                  <a:chExt cx="566640" cy="566640"/>
                </a:xfrm>
              </p:grpSpPr>
              <p:sp>
                <p:nvSpPr>
                  <p:cNvPr id="10" name="Circle">
                    <a:extLst>
                      <a:ext uri="{FF2B5EF4-FFF2-40B4-BE49-F238E27FC236}">
                        <a16:creationId xmlns:a16="http://schemas.microsoft.com/office/drawing/2014/main" id="{AF787E8F-7823-4C51-99A8-6A34C74196DB}"/>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1" name="Shape">
                    <a:extLst>
                      <a:ext uri="{FF2B5EF4-FFF2-40B4-BE49-F238E27FC236}">
                        <a16:creationId xmlns:a16="http://schemas.microsoft.com/office/drawing/2014/main" id="{996F818C-7060-4DB7-946A-649EE310D1B1}"/>
                      </a:ext>
                    </a:extLst>
                  </p:cNvPr>
                  <p:cNvSpPr/>
                  <p:nvPr/>
                </p:nvSpPr>
                <p:spPr>
                  <a:xfrm>
                    <a:off x="238512" y="166904"/>
                    <a:ext cx="305092" cy="364593"/>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2" name="Shape">
                    <a:extLst>
                      <a:ext uri="{FF2B5EF4-FFF2-40B4-BE49-F238E27FC236}">
                        <a16:creationId xmlns:a16="http://schemas.microsoft.com/office/drawing/2014/main" id="{EE98F46A-CCCC-48FF-8BB9-3C286FB19656}"/>
                      </a:ext>
                    </a:extLst>
                  </p:cNvPr>
                  <p:cNvSpPr/>
                  <p:nvPr/>
                </p:nvSpPr>
                <p:spPr>
                  <a:xfrm>
                    <a:off x="236924" y="166278"/>
                    <a:ext cx="81460" cy="222752"/>
                  </a:xfrm>
                  <a:custGeom>
                    <a:avLst/>
                    <a:gdLst/>
                    <a:ahLst/>
                    <a:cxnLst>
                      <a:cxn ang="0">
                        <a:pos x="wd2" y="hd2"/>
                      </a:cxn>
                      <a:cxn ang="5400000">
                        <a:pos x="wd2" y="hd2"/>
                      </a:cxn>
                      <a:cxn ang="10800000">
                        <a:pos x="wd2" y="hd2"/>
                      </a:cxn>
                      <a:cxn ang="16200000">
                        <a:pos x="wd2" y="hd2"/>
                      </a:cxn>
                    </a:cxnLst>
                    <a:rect l="0" t="0" r="r" b="b"/>
                    <a:pathLst>
                      <a:path w="21599" h="21584"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2" name="Group 61">
                  <a:extLst>
                    <a:ext uri="{FF2B5EF4-FFF2-40B4-BE49-F238E27FC236}">
                      <a16:creationId xmlns:a16="http://schemas.microsoft.com/office/drawing/2014/main" id="{C1E698D3-B489-4080-B9D4-E628FA9026B2}"/>
                    </a:ext>
                  </a:extLst>
                </p:cNvPr>
                <p:cNvGrpSpPr/>
                <p:nvPr/>
              </p:nvGrpSpPr>
              <p:grpSpPr>
                <a:xfrm>
                  <a:off x="1373732" y="1657879"/>
                  <a:ext cx="2022966" cy="1062063"/>
                  <a:chOff x="5396228" y="837172"/>
                  <a:chExt cx="2022966" cy="1062063"/>
                </a:xfrm>
              </p:grpSpPr>
              <p:sp>
                <p:nvSpPr>
                  <p:cNvPr id="63" name="Rectangle 62">
                    <a:extLst>
                      <a:ext uri="{FF2B5EF4-FFF2-40B4-BE49-F238E27FC236}">
                        <a16:creationId xmlns:a16="http://schemas.microsoft.com/office/drawing/2014/main" id="{99B6E51E-2C5D-4A07-ABB0-74621757A80F}"/>
                      </a:ext>
                    </a:extLst>
                  </p:cNvPr>
                  <p:cNvSpPr/>
                  <p:nvPr/>
                </p:nvSpPr>
                <p:spPr>
                  <a:xfrm>
                    <a:off x="5396228" y="1037461"/>
                    <a:ext cx="2022966" cy="861774"/>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In and near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At home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In relationships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With professionals</a:t>
                    </a:r>
                  </a:p>
                </p:txBody>
              </p:sp>
              <p:sp>
                <p:nvSpPr>
                  <p:cNvPr id="64" name="Rectangle 63">
                    <a:extLst>
                      <a:ext uri="{FF2B5EF4-FFF2-40B4-BE49-F238E27FC236}">
                        <a16:creationId xmlns:a16="http://schemas.microsoft.com/office/drawing/2014/main" id="{A0A30EF6-3BCB-4C04-AAA5-45B5A030BF06}"/>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Feeling safe</a:t>
                    </a:r>
                  </a:p>
                </p:txBody>
              </p:sp>
            </p:grpSp>
          </p:grpSp>
          <p:grpSp>
            <p:nvGrpSpPr>
              <p:cNvPr id="84" name="Group 83">
                <a:extLst>
                  <a:ext uri="{FF2B5EF4-FFF2-40B4-BE49-F238E27FC236}">
                    <a16:creationId xmlns:a16="http://schemas.microsoft.com/office/drawing/2014/main" id="{EC8B6648-4816-4660-8145-F7BF44B963D4}"/>
                  </a:ext>
                </a:extLst>
              </p:cNvPr>
              <p:cNvGrpSpPr/>
              <p:nvPr/>
            </p:nvGrpSpPr>
            <p:grpSpPr>
              <a:xfrm>
                <a:off x="1012900" y="3186364"/>
                <a:ext cx="2616264" cy="1515344"/>
                <a:chOff x="1012900" y="3152426"/>
                <a:chExt cx="2616264" cy="1515344"/>
              </a:xfrm>
            </p:grpSpPr>
            <p:grpSp>
              <p:nvGrpSpPr>
                <p:cNvPr id="3" name="Group">
                  <a:extLst>
                    <a:ext uri="{FF2B5EF4-FFF2-40B4-BE49-F238E27FC236}">
                      <a16:creationId xmlns:a16="http://schemas.microsoft.com/office/drawing/2014/main" id="{61EC35B5-D7E2-4267-AEA4-C77DEC47FB6C}"/>
                    </a:ext>
                  </a:extLst>
                </p:cNvPr>
                <p:cNvGrpSpPr/>
                <p:nvPr/>
              </p:nvGrpSpPr>
              <p:grpSpPr>
                <a:xfrm>
                  <a:off x="1012900" y="3160856"/>
                  <a:ext cx="283321" cy="283321"/>
                  <a:chOff x="0" y="0"/>
                  <a:chExt cx="566640" cy="566640"/>
                </a:xfrm>
              </p:grpSpPr>
              <p:sp>
                <p:nvSpPr>
                  <p:cNvPr id="59" name="Circle">
                    <a:extLst>
                      <a:ext uri="{FF2B5EF4-FFF2-40B4-BE49-F238E27FC236}">
                        <a16:creationId xmlns:a16="http://schemas.microsoft.com/office/drawing/2014/main" id="{B8CD09A7-7C80-4ABD-AC22-73D4269499BC}"/>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60" name="Shape">
                    <a:extLst>
                      <a:ext uri="{FF2B5EF4-FFF2-40B4-BE49-F238E27FC236}">
                        <a16:creationId xmlns:a16="http://schemas.microsoft.com/office/drawing/2014/main" id="{E9B8DFDB-9799-494D-995D-398384D772D7}"/>
                      </a:ext>
                    </a:extLst>
                  </p:cNvPr>
                  <p:cNvSpPr/>
                  <p:nvPr/>
                </p:nvSpPr>
                <p:spPr>
                  <a:xfrm>
                    <a:off x="214172" y="174655"/>
                    <a:ext cx="335317" cy="373297"/>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61" name="Shape">
                    <a:extLst>
                      <a:ext uri="{FF2B5EF4-FFF2-40B4-BE49-F238E27FC236}">
                        <a16:creationId xmlns:a16="http://schemas.microsoft.com/office/drawing/2014/main" id="{9D6D820F-7C39-479E-8539-5DEB823FAA4B}"/>
                      </a:ext>
                    </a:extLst>
                  </p:cNvPr>
                  <p:cNvSpPr/>
                  <p:nvPr/>
                </p:nvSpPr>
                <p:spPr>
                  <a:xfrm>
                    <a:off x="212634" y="153602"/>
                    <a:ext cx="152707" cy="22543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8" name="Group 67">
                  <a:extLst>
                    <a:ext uri="{FF2B5EF4-FFF2-40B4-BE49-F238E27FC236}">
                      <a16:creationId xmlns:a16="http://schemas.microsoft.com/office/drawing/2014/main" id="{846D08C0-5368-49A3-9D0E-46B696656EA0}"/>
                    </a:ext>
                  </a:extLst>
                </p:cNvPr>
                <p:cNvGrpSpPr/>
                <p:nvPr/>
              </p:nvGrpSpPr>
              <p:grpSpPr>
                <a:xfrm>
                  <a:off x="1373731" y="3152426"/>
                  <a:ext cx="2255433" cy="1515344"/>
                  <a:chOff x="5396227" y="837172"/>
                  <a:chExt cx="2255433" cy="1515344"/>
                </a:xfrm>
              </p:grpSpPr>
              <p:sp>
                <p:nvSpPr>
                  <p:cNvPr id="69" name="Rectangle 68">
                    <a:extLst>
                      <a:ext uri="{FF2B5EF4-FFF2-40B4-BE49-F238E27FC236}">
                        <a16:creationId xmlns:a16="http://schemas.microsoft.com/office/drawing/2014/main" id="{2A877688-E548-4C6C-8ADD-3AA5550DF1C8}"/>
                      </a:ext>
                    </a:extLst>
                  </p:cNvPr>
                  <p:cNvSpPr/>
                  <p:nvPr/>
                </p:nvSpPr>
                <p:spPr>
                  <a:xfrm>
                    <a:off x="5403292" y="1059854"/>
                    <a:ext cx="2022966"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That feel reciprocal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That empower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Feel better treated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Advice is trusted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Respected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0" name="Rectangle 69">
                    <a:extLst>
                      <a:ext uri="{FF2B5EF4-FFF2-40B4-BE49-F238E27FC236}">
                        <a16:creationId xmlns:a16="http://schemas.microsoft.com/office/drawing/2014/main" id="{AC09EF5F-0AE0-4345-B827-D40D96F35135}"/>
                      </a:ext>
                    </a:extLst>
                  </p:cNvPr>
                  <p:cNvSpPr/>
                  <p:nvPr/>
                </p:nvSpPr>
                <p:spPr>
                  <a:xfrm>
                    <a:off x="5396227" y="837172"/>
                    <a:ext cx="2255433"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Meaningful relationships</a:t>
                    </a:r>
                  </a:p>
                </p:txBody>
              </p:sp>
            </p:grpSp>
          </p:grpSp>
          <p:grpSp>
            <p:nvGrpSpPr>
              <p:cNvPr id="85" name="Group 84">
                <a:extLst>
                  <a:ext uri="{FF2B5EF4-FFF2-40B4-BE49-F238E27FC236}">
                    <a16:creationId xmlns:a16="http://schemas.microsoft.com/office/drawing/2014/main" id="{E287EBB2-2E31-410F-89DB-203D08099879}"/>
                  </a:ext>
                </a:extLst>
              </p:cNvPr>
              <p:cNvGrpSpPr/>
              <p:nvPr/>
            </p:nvGrpSpPr>
            <p:grpSpPr>
              <a:xfrm>
                <a:off x="1012900" y="4714849"/>
                <a:ext cx="2643071" cy="1557401"/>
                <a:chOff x="1012900" y="4714849"/>
                <a:chExt cx="2643071" cy="1557401"/>
              </a:xfrm>
            </p:grpSpPr>
            <p:grpSp>
              <p:nvGrpSpPr>
                <p:cNvPr id="4" name="Group">
                  <a:extLst>
                    <a:ext uri="{FF2B5EF4-FFF2-40B4-BE49-F238E27FC236}">
                      <a16:creationId xmlns:a16="http://schemas.microsoft.com/office/drawing/2014/main" id="{7D0F6FF6-8954-4C66-9451-5D4630AA6DFB}"/>
                    </a:ext>
                  </a:extLst>
                </p:cNvPr>
                <p:cNvGrpSpPr/>
                <p:nvPr/>
              </p:nvGrpSpPr>
              <p:grpSpPr>
                <a:xfrm>
                  <a:off x="1012900" y="4714849"/>
                  <a:ext cx="283321" cy="283321"/>
                  <a:chOff x="0" y="0"/>
                  <a:chExt cx="566640" cy="566640"/>
                </a:xfrm>
              </p:grpSpPr>
              <p:sp>
                <p:nvSpPr>
                  <p:cNvPr id="56" name="Circle">
                    <a:extLst>
                      <a:ext uri="{FF2B5EF4-FFF2-40B4-BE49-F238E27FC236}">
                        <a16:creationId xmlns:a16="http://schemas.microsoft.com/office/drawing/2014/main" id="{4B69B22A-BA64-4891-B82F-0774B19FFB9A}"/>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7" name="Shape">
                    <a:extLst>
                      <a:ext uri="{FF2B5EF4-FFF2-40B4-BE49-F238E27FC236}">
                        <a16:creationId xmlns:a16="http://schemas.microsoft.com/office/drawing/2014/main" id="{C536E36E-0483-4DAE-8063-78B67F50F8B2}"/>
                      </a:ext>
                    </a:extLst>
                  </p:cNvPr>
                  <p:cNvSpPr/>
                  <p:nvPr/>
                </p:nvSpPr>
                <p:spPr>
                  <a:xfrm>
                    <a:off x="221485" y="171679"/>
                    <a:ext cx="332574" cy="369477"/>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8" name="Shape">
                    <a:extLst>
                      <a:ext uri="{FF2B5EF4-FFF2-40B4-BE49-F238E27FC236}">
                        <a16:creationId xmlns:a16="http://schemas.microsoft.com/office/drawing/2014/main" id="{D115EE72-2BF4-4EA5-B7BE-5FEA4C2F6256}"/>
                      </a:ext>
                    </a:extLst>
                  </p:cNvPr>
                  <p:cNvSpPr/>
                  <p:nvPr/>
                </p:nvSpPr>
                <p:spPr>
                  <a:xfrm>
                    <a:off x="215117" y="170222"/>
                    <a:ext cx="147741" cy="226197"/>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4" name="Group 73">
                  <a:extLst>
                    <a:ext uri="{FF2B5EF4-FFF2-40B4-BE49-F238E27FC236}">
                      <a16:creationId xmlns:a16="http://schemas.microsoft.com/office/drawing/2014/main" id="{8399124A-BC1B-42CE-AE06-33F6827E899E}"/>
                    </a:ext>
                  </a:extLst>
                </p:cNvPr>
                <p:cNvGrpSpPr/>
                <p:nvPr/>
              </p:nvGrpSpPr>
              <p:grpSpPr>
                <a:xfrm>
                  <a:off x="1373732" y="4716661"/>
                  <a:ext cx="2282239" cy="1555589"/>
                  <a:chOff x="5396228" y="837172"/>
                  <a:chExt cx="2282239" cy="1555589"/>
                </a:xfrm>
              </p:grpSpPr>
              <p:sp>
                <p:nvSpPr>
                  <p:cNvPr id="75" name="Rectangle 74">
                    <a:extLst>
                      <a:ext uri="{FF2B5EF4-FFF2-40B4-BE49-F238E27FC236}">
                        <a16:creationId xmlns:a16="http://schemas.microsoft.com/office/drawing/2014/main" id="{F0E1F2F7-C841-4508-952D-8365C5A2BFF9}"/>
                      </a:ext>
                    </a:extLst>
                  </p:cNvPr>
                  <p:cNvSpPr/>
                  <p:nvPr/>
                </p:nvSpPr>
                <p:spPr>
                  <a:xfrm>
                    <a:off x="5411947" y="1100099"/>
                    <a:ext cx="2266520"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Needs are understood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Barriers are understood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Voice is heard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Not having to repeat story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Adjustments are relevant </a:t>
                    </a:r>
                    <a:r>
                      <a:rPr kumimoji="0" lang="en-IN" sz="1400" b="0" i="1"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not just reasonable</a:t>
                    </a:r>
                    <a:endParaRPr kumimoji="0" lang="en-US" sz="1400" b="0" i="1"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6" name="Rectangle 75">
                    <a:extLst>
                      <a:ext uri="{FF2B5EF4-FFF2-40B4-BE49-F238E27FC236}">
                        <a16:creationId xmlns:a16="http://schemas.microsoft.com/office/drawing/2014/main" id="{56F710C8-A6D4-42EF-81DB-68287114FA30}"/>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Feel listened to</a:t>
                    </a:r>
                  </a:p>
                </p:txBody>
              </p:sp>
            </p:grpSp>
          </p:grpSp>
        </p:grpSp>
        <p:grpSp>
          <p:nvGrpSpPr>
            <p:cNvPr id="89" name="Group 88">
              <a:extLst>
                <a:ext uri="{FF2B5EF4-FFF2-40B4-BE49-F238E27FC236}">
                  <a16:creationId xmlns:a16="http://schemas.microsoft.com/office/drawing/2014/main" id="{7DF0602A-2CE5-4B35-BE6A-AA9869352B5C}"/>
                </a:ext>
              </a:extLst>
            </p:cNvPr>
            <p:cNvGrpSpPr/>
            <p:nvPr/>
          </p:nvGrpSpPr>
          <p:grpSpPr>
            <a:xfrm>
              <a:off x="8772162" y="1657879"/>
              <a:ext cx="2673880" cy="4569106"/>
              <a:chOff x="8772162" y="1657879"/>
              <a:chExt cx="2673880" cy="4569106"/>
            </a:xfrm>
          </p:grpSpPr>
          <p:grpSp>
            <p:nvGrpSpPr>
              <p:cNvPr id="86" name="Group 85">
                <a:extLst>
                  <a:ext uri="{FF2B5EF4-FFF2-40B4-BE49-F238E27FC236}">
                    <a16:creationId xmlns:a16="http://schemas.microsoft.com/office/drawing/2014/main" id="{66E552DB-C1E7-4C5E-8412-F8A55A2CE9EC}"/>
                  </a:ext>
                </a:extLst>
              </p:cNvPr>
              <p:cNvGrpSpPr/>
              <p:nvPr/>
            </p:nvGrpSpPr>
            <p:grpSpPr>
              <a:xfrm>
                <a:off x="8772162" y="1657879"/>
                <a:ext cx="2406938" cy="1292662"/>
                <a:chOff x="8772162" y="1657879"/>
                <a:chExt cx="2406938" cy="1292662"/>
              </a:xfrm>
            </p:grpSpPr>
            <p:grpSp>
              <p:nvGrpSpPr>
                <p:cNvPr id="5" name="Group">
                  <a:extLst>
                    <a:ext uri="{FF2B5EF4-FFF2-40B4-BE49-F238E27FC236}">
                      <a16:creationId xmlns:a16="http://schemas.microsoft.com/office/drawing/2014/main" id="{0FDA685D-2BD6-41CE-A158-8F65643E89A0}"/>
                    </a:ext>
                  </a:extLst>
                </p:cNvPr>
                <p:cNvGrpSpPr/>
                <p:nvPr/>
              </p:nvGrpSpPr>
              <p:grpSpPr>
                <a:xfrm>
                  <a:off x="8772162" y="1692572"/>
                  <a:ext cx="283321" cy="283321"/>
                  <a:chOff x="0" y="0"/>
                  <a:chExt cx="566640" cy="566640"/>
                </a:xfrm>
              </p:grpSpPr>
              <p:sp>
                <p:nvSpPr>
                  <p:cNvPr id="53" name="Circle">
                    <a:extLst>
                      <a:ext uri="{FF2B5EF4-FFF2-40B4-BE49-F238E27FC236}">
                        <a16:creationId xmlns:a16="http://schemas.microsoft.com/office/drawing/2014/main" id="{BD6229FC-705F-42D1-91DE-BCB79C662666}"/>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4" name="Shape">
                    <a:extLst>
                      <a:ext uri="{FF2B5EF4-FFF2-40B4-BE49-F238E27FC236}">
                        <a16:creationId xmlns:a16="http://schemas.microsoft.com/office/drawing/2014/main" id="{59AB6FC6-5E46-4D92-923A-678529742210}"/>
                      </a:ext>
                    </a:extLst>
                  </p:cNvPr>
                  <p:cNvSpPr/>
                  <p:nvPr/>
                </p:nvSpPr>
                <p:spPr>
                  <a:xfrm>
                    <a:off x="203954" y="161278"/>
                    <a:ext cx="338177" cy="374250"/>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5" name="Shape">
                    <a:extLst>
                      <a:ext uri="{FF2B5EF4-FFF2-40B4-BE49-F238E27FC236}">
                        <a16:creationId xmlns:a16="http://schemas.microsoft.com/office/drawing/2014/main" id="{92806803-1F6D-41A6-83B7-DD5A4FB1E9DC}"/>
                      </a:ext>
                    </a:extLst>
                  </p:cNvPr>
                  <p:cNvSpPr/>
                  <p:nvPr/>
                </p:nvSpPr>
                <p:spPr>
                  <a:xfrm>
                    <a:off x="201300" y="160100"/>
                    <a:ext cx="167307" cy="223775"/>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5" name="Group 64">
                  <a:extLst>
                    <a:ext uri="{FF2B5EF4-FFF2-40B4-BE49-F238E27FC236}">
                      <a16:creationId xmlns:a16="http://schemas.microsoft.com/office/drawing/2014/main" id="{2E02A33C-F2DC-4D88-AC7C-C80947B694DC}"/>
                    </a:ext>
                  </a:extLst>
                </p:cNvPr>
                <p:cNvGrpSpPr/>
                <p:nvPr/>
              </p:nvGrpSpPr>
              <p:grpSpPr>
                <a:xfrm>
                  <a:off x="9156134" y="1657879"/>
                  <a:ext cx="2022966" cy="1292662"/>
                  <a:chOff x="5396228" y="837172"/>
                  <a:chExt cx="2022966" cy="1292662"/>
                </a:xfrm>
              </p:grpSpPr>
              <p:sp>
                <p:nvSpPr>
                  <p:cNvPr id="66" name="Rectangle 65">
                    <a:extLst>
                      <a:ext uri="{FF2B5EF4-FFF2-40B4-BE49-F238E27FC236}">
                        <a16:creationId xmlns:a16="http://schemas.microsoft.com/office/drawing/2014/main" id="{05B32088-1E97-4F7E-B77D-FC63A61D2D5C}"/>
                      </a:ext>
                    </a:extLst>
                  </p:cNvPr>
                  <p:cNvSpPr/>
                  <p:nvPr/>
                </p:nvSpPr>
                <p:spPr>
                  <a:xfrm>
                    <a:off x="5396228" y="1052616"/>
                    <a:ext cx="2022966" cy="1077218"/>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relevant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practical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timely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flexible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progressive</a:t>
                    </a:r>
                  </a:p>
                </p:txBody>
              </p:sp>
              <p:sp>
                <p:nvSpPr>
                  <p:cNvPr id="67" name="Rectangle 66">
                    <a:extLst>
                      <a:ext uri="{FF2B5EF4-FFF2-40B4-BE49-F238E27FC236}">
                        <a16:creationId xmlns:a16="http://schemas.microsoft.com/office/drawing/2014/main" id="{08835C5A-663F-41FA-8070-90F3D5F5D110}"/>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Feeling supported</a:t>
                    </a:r>
                  </a:p>
                </p:txBody>
              </p:sp>
            </p:grpSp>
          </p:grpSp>
          <p:grpSp>
            <p:nvGrpSpPr>
              <p:cNvPr id="87" name="Group 86">
                <a:extLst>
                  <a:ext uri="{FF2B5EF4-FFF2-40B4-BE49-F238E27FC236}">
                    <a16:creationId xmlns:a16="http://schemas.microsoft.com/office/drawing/2014/main" id="{DAAA2753-99BC-4E19-8F69-E4FBC9A9A319}"/>
                  </a:ext>
                </a:extLst>
              </p:cNvPr>
              <p:cNvGrpSpPr/>
              <p:nvPr/>
            </p:nvGrpSpPr>
            <p:grpSpPr>
              <a:xfrm>
                <a:off x="8772162" y="3186364"/>
                <a:ext cx="2673880" cy="1785203"/>
                <a:chOff x="8772162" y="3152426"/>
                <a:chExt cx="2673880" cy="1785203"/>
              </a:xfrm>
            </p:grpSpPr>
            <p:grpSp>
              <p:nvGrpSpPr>
                <p:cNvPr id="6" name="Group">
                  <a:extLst>
                    <a:ext uri="{FF2B5EF4-FFF2-40B4-BE49-F238E27FC236}">
                      <a16:creationId xmlns:a16="http://schemas.microsoft.com/office/drawing/2014/main" id="{6736DA29-7904-408E-B37E-F3E41FFF886B}"/>
                    </a:ext>
                  </a:extLst>
                </p:cNvPr>
                <p:cNvGrpSpPr/>
                <p:nvPr/>
              </p:nvGrpSpPr>
              <p:grpSpPr>
                <a:xfrm>
                  <a:off x="8772162" y="3160856"/>
                  <a:ext cx="283321" cy="283321"/>
                  <a:chOff x="0" y="0"/>
                  <a:chExt cx="566640" cy="566640"/>
                </a:xfrm>
              </p:grpSpPr>
              <p:sp>
                <p:nvSpPr>
                  <p:cNvPr id="50" name="Circle">
                    <a:extLst>
                      <a:ext uri="{FF2B5EF4-FFF2-40B4-BE49-F238E27FC236}">
                        <a16:creationId xmlns:a16="http://schemas.microsoft.com/office/drawing/2014/main" id="{6BCB6F14-E215-4467-826F-6A64F0C49697}"/>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1" name="Shape">
                    <a:extLst>
                      <a:ext uri="{FF2B5EF4-FFF2-40B4-BE49-F238E27FC236}">
                        <a16:creationId xmlns:a16="http://schemas.microsoft.com/office/drawing/2014/main" id="{C1FF6C44-741A-48E6-AC51-1D006CB7CCF1}"/>
                      </a:ext>
                    </a:extLst>
                  </p:cNvPr>
                  <p:cNvSpPr/>
                  <p:nvPr/>
                </p:nvSpPr>
                <p:spPr>
                  <a:xfrm>
                    <a:off x="222553" y="165971"/>
                    <a:ext cx="333119" cy="371363"/>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2" name="Shape">
                    <a:extLst>
                      <a:ext uri="{FF2B5EF4-FFF2-40B4-BE49-F238E27FC236}">
                        <a16:creationId xmlns:a16="http://schemas.microsoft.com/office/drawing/2014/main" id="{F2255DA8-9100-482A-BDB1-B8677E67F7EE}"/>
                      </a:ext>
                    </a:extLst>
                  </p:cNvPr>
                  <p:cNvSpPr/>
                  <p:nvPr/>
                </p:nvSpPr>
                <p:spPr>
                  <a:xfrm>
                    <a:off x="221193" y="164508"/>
                    <a:ext cx="146923" cy="226292"/>
                  </a:xfrm>
                  <a:custGeom>
                    <a:avLst/>
                    <a:gdLst/>
                    <a:ahLst/>
                    <a:cxnLst>
                      <a:cxn ang="0">
                        <a:pos x="wd2" y="hd2"/>
                      </a:cxn>
                      <a:cxn ang="5400000">
                        <a:pos x="wd2" y="hd2"/>
                      </a:cxn>
                      <a:cxn ang="10800000">
                        <a:pos x="wd2" y="hd2"/>
                      </a:cxn>
                      <a:cxn ang="16200000">
                        <a:pos x="wd2" y="hd2"/>
                      </a:cxn>
                    </a:cxnLst>
                    <a:rect l="0" t="0" r="r" b="b"/>
                    <a:pathLst>
                      <a:path w="21510" h="21530" extrusionOk="0">
                        <a:moveTo>
                          <a:pt x="665" y="0"/>
                        </a:moveTo>
                        <a:lnTo>
                          <a:pt x="19757" y="0"/>
                        </a:lnTo>
                        <a:cubicBezTo>
                          <a:pt x="19935" y="5"/>
                          <a:pt x="20102" y="55"/>
                          <a:pt x="20224" y="138"/>
                        </a:cubicBezTo>
                        <a:cubicBezTo>
                          <a:pt x="20338" y="216"/>
                          <a:pt x="20405" y="318"/>
                          <a:pt x="20412" y="425"/>
                        </a:cubicBezTo>
                        <a:lnTo>
                          <a:pt x="20412" y="3234"/>
                        </a:lnTo>
                        <a:cubicBezTo>
                          <a:pt x="20404" y="3356"/>
                          <a:pt x="20323" y="3471"/>
                          <a:pt x="20188" y="3556"/>
                        </a:cubicBezTo>
                        <a:cubicBezTo>
                          <a:pt x="20059" y="3637"/>
                          <a:pt x="19890" y="3684"/>
                          <a:pt x="19711" y="3689"/>
                        </a:cubicBezTo>
                        <a:lnTo>
                          <a:pt x="6815" y="3689"/>
                        </a:lnTo>
                        <a:cubicBezTo>
                          <a:pt x="6714" y="3690"/>
                          <a:pt x="6618" y="3719"/>
                          <a:pt x="6551" y="3769"/>
                        </a:cubicBezTo>
                        <a:cubicBezTo>
                          <a:pt x="6495" y="3810"/>
                          <a:pt x="6463" y="3864"/>
                          <a:pt x="6462" y="3919"/>
                        </a:cubicBezTo>
                        <a:lnTo>
                          <a:pt x="6462" y="8251"/>
                        </a:lnTo>
                        <a:cubicBezTo>
                          <a:pt x="6430" y="8318"/>
                          <a:pt x="6473" y="8391"/>
                          <a:pt x="6566" y="8427"/>
                        </a:cubicBezTo>
                        <a:cubicBezTo>
                          <a:pt x="6623" y="8450"/>
                          <a:pt x="6692" y="8455"/>
                          <a:pt x="6755" y="8441"/>
                        </a:cubicBezTo>
                        <a:cubicBezTo>
                          <a:pt x="7650" y="8100"/>
                          <a:pt x="8624" y="7855"/>
                          <a:pt x="9640" y="7716"/>
                        </a:cubicBezTo>
                        <a:cubicBezTo>
                          <a:pt x="10816" y="7554"/>
                          <a:pt x="12026" y="7536"/>
                          <a:pt x="13216" y="7647"/>
                        </a:cubicBezTo>
                        <a:cubicBezTo>
                          <a:pt x="14686" y="7782"/>
                          <a:pt x="16101" y="8111"/>
                          <a:pt x="17339" y="8643"/>
                        </a:cubicBezTo>
                        <a:cubicBezTo>
                          <a:pt x="18521" y="9151"/>
                          <a:pt x="19507" y="9829"/>
                          <a:pt x="20192" y="10635"/>
                        </a:cubicBezTo>
                        <a:cubicBezTo>
                          <a:pt x="21024" y="11612"/>
                          <a:pt x="21371" y="12722"/>
                          <a:pt x="21476" y="13836"/>
                        </a:cubicBezTo>
                        <a:cubicBezTo>
                          <a:pt x="21577" y="14902"/>
                          <a:pt x="21459" y="15978"/>
                          <a:pt x="20945" y="16993"/>
                        </a:cubicBezTo>
                        <a:cubicBezTo>
                          <a:pt x="20345" y="18177"/>
                          <a:pt x="19234" y="19224"/>
                          <a:pt x="17741" y="20007"/>
                        </a:cubicBezTo>
                        <a:cubicBezTo>
                          <a:pt x="16253" y="20788"/>
                          <a:pt x="14453" y="21272"/>
                          <a:pt x="12560" y="21451"/>
                        </a:cubicBezTo>
                        <a:cubicBezTo>
                          <a:pt x="10980" y="21600"/>
                          <a:pt x="9372" y="21534"/>
                          <a:pt x="7817" y="21299"/>
                        </a:cubicBezTo>
                        <a:cubicBezTo>
                          <a:pt x="6239" y="21061"/>
                          <a:pt x="4722" y="20649"/>
                          <a:pt x="3474" y="19975"/>
                        </a:cubicBezTo>
                        <a:cubicBezTo>
                          <a:pt x="2556" y="19479"/>
                          <a:pt x="1820" y="18859"/>
                          <a:pt x="1246" y="18179"/>
                        </a:cubicBezTo>
                        <a:cubicBezTo>
                          <a:pt x="748" y="17588"/>
                          <a:pt x="375" y="16956"/>
                          <a:pt x="138" y="16301"/>
                        </a:cubicBezTo>
                        <a:lnTo>
                          <a:pt x="14" y="15781"/>
                        </a:lnTo>
                        <a:cubicBezTo>
                          <a:pt x="-23" y="15679"/>
                          <a:pt x="11" y="15571"/>
                          <a:pt x="107" y="15486"/>
                        </a:cubicBezTo>
                        <a:cubicBezTo>
                          <a:pt x="210" y="15396"/>
                          <a:pt x="372" y="15342"/>
                          <a:pt x="546" y="15341"/>
                        </a:cubicBezTo>
                        <a:lnTo>
                          <a:pt x="6027" y="15308"/>
                        </a:lnTo>
                        <a:cubicBezTo>
                          <a:pt x="6179" y="15311"/>
                          <a:pt x="6327" y="15341"/>
                          <a:pt x="6454" y="15395"/>
                        </a:cubicBezTo>
                        <a:cubicBezTo>
                          <a:pt x="6639" y="15473"/>
                          <a:pt x="6768" y="15596"/>
                          <a:pt x="6814" y="15736"/>
                        </a:cubicBezTo>
                        <a:cubicBezTo>
                          <a:pt x="6876" y="15903"/>
                          <a:pt x="6955" y="16067"/>
                          <a:pt x="7049" y="16227"/>
                        </a:cubicBezTo>
                        <a:cubicBezTo>
                          <a:pt x="7143" y="16386"/>
                          <a:pt x="7253" y="16542"/>
                          <a:pt x="7378" y="16692"/>
                        </a:cubicBezTo>
                        <a:cubicBezTo>
                          <a:pt x="7780" y="17084"/>
                          <a:pt x="8340" y="17397"/>
                          <a:pt x="8998" y="17596"/>
                        </a:cubicBezTo>
                        <a:cubicBezTo>
                          <a:pt x="9736" y="17819"/>
                          <a:pt x="10562" y="17888"/>
                          <a:pt x="11362" y="17793"/>
                        </a:cubicBezTo>
                        <a:cubicBezTo>
                          <a:pt x="12107" y="17677"/>
                          <a:pt x="12792" y="17435"/>
                          <a:pt x="13348" y="17091"/>
                        </a:cubicBezTo>
                        <a:cubicBezTo>
                          <a:pt x="13995" y="16691"/>
                          <a:pt x="14436" y="16174"/>
                          <a:pt x="14667" y="15613"/>
                        </a:cubicBezTo>
                        <a:cubicBezTo>
                          <a:pt x="14910" y="15022"/>
                          <a:pt x="14915" y="14405"/>
                          <a:pt x="14791" y="13800"/>
                        </a:cubicBezTo>
                        <a:cubicBezTo>
                          <a:pt x="14668" y="13198"/>
                          <a:pt x="14410" y="12598"/>
                          <a:pt x="13811" y="12132"/>
                        </a:cubicBezTo>
                        <a:cubicBezTo>
                          <a:pt x="13357" y="11778"/>
                          <a:pt x="12741" y="11532"/>
                          <a:pt x="12065" y="11394"/>
                        </a:cubicBezTo>
                        <a:cubicBezTo>
                          <a:pt x="11424" y="11264"/>
                          <a:pt x="10745" y="11234"/>
                          <a:pt x="10083" y="11306"/>
                        </a:cubicBezTo>
                        <a:cubicBezTo>
                          <a:pt x="9487" y="11315"/>
                          <a:pt x="8903" y="11418"/>
                          <a:pt x="8380" y="11605"/>
                        </a:cubicBezTo>
                        <a:cubicBezTo>
                          <a:pt x="7935" y="11764"/>
                          <a:pt x="7544" y="11981"/>
                          <a:pt x="7233" y="12243"/>
                        </a:cubicBezTo>
                        <a:cubicBezTo>
                          <a:pt x="7171" y="12301"/>
                          <a:pt x="7110" y="12359"/>
                          <a:pt x="7051" y="12418"/>
                        </a:cubicBezTo>
                        <a:cubicBezTo>
                          <a:pt x="6992" y="12477"/>
                          <a:pt x="6934" y="12536"/>
                          <a:pt x="6859" y="12586"/>
                        </a:cubicBezTo>
                        <a:cubicBezTo>
                          <a:pt x="6697" y="12694"/>
                          <a:pt x="6469" y="12749"/>
                          <a:pt x="6238" y="12738"/>
                        </a:cubicBezTo>
                        <a:lnTo>
                          <a:pt x="663" y="12738"/>
                        </a:lnTo>
                        <a:cubicBezTo>
                          <a:pt x="495" y="12752"/>
                          <a:pt x="326" y="12714"/>
                          <a:pt x="207" y="12635"/>
                        </a:cubicBezTo>
                        <a:cubicBezTo>
                          <a:pt x="91" y="12558"/>
                          <a:pt x="35" y="12451"/>
                          <a:pt x="56" y="12344"/>
                        </a:cubicBezTo>
                        <a:lnTo>
                          <a:pt x="56" y="443"/>
                        </a:lnTo>
                        <a:cubicBezTo>
                          <a:pt x="40" y="342"/>
                          <a:pt x="84" y="241"/>
                          <a:pt x="179" y="160"/>
                        </a:cubicBezTo>
                        <a:cubicBezTo>
                          <a:pt x="294" y="61"/>
                          <a:pt x="474" y="2"/>
                          <a:pt x="665" y="0"/>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1" name="Group 70">
                  <a:extLst>
                    <a:ext uri="{FF2B5EF4-FFF2-40B4-BE49-F238E27FC236}">
                      <a16:creationId xmlns:a16="http://schemas.microsoft.com/office/drawing/2014/main" id="{73549D5D-46B7-49B7-94E5-1ACD33C65952}"/>
                    </a:ext>
                  </a:extLst>
                </p:cNvPr>
                <p:cNvGrpSpPr/>
                <p:nvPr/>
              </p:nvGrpSpPr>
              <p:grpSpPr>
                <a:xfrm>
                  <a:off x="9146431" y="3152426"/>
                  <a:ext cx="2299611" cy="1785203"/>
                  <a:chOff x="5386525" y="837172"/>
                  <a:chExt cx="2299611" cy="1785203"/>
                </a:xfrm>
              </p:grpSpPr>
              <p:sp>
                <p:nvSpPr>
                  <p:cNvPr id="72" name="Rectangle 71">
                    <a:extLst>
                      <a:ext uri="{FF2B5EF4-FFF2-40B4-BE49-F238E27FC236}">
                        <a16:creationId xmlns:a16="http://schemas.microsoft.com/office/drawing/2014/main" id="{F1472E35-387A-40F6-918E-562B6B9358C8}"/>
                      </a:ext>
                    </a:extLst>
                  </p:cNvPr>
                  <p:cNvSpPr/>
                  <p:nvPr/>
                </p:nvSpPr>
                <p:spPr>
                  <a:xfrm>
                    <a:off x="5386525" y="1114270"/>
                    <a:ext cx="2022966" cy="1508105"/>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personal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clear boundaries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Feel that education, career and lives matter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3" name="Rectangle 72">
                    <a:extLst>
                      <a:ext uri="{FF2B5EF4-FFF2-40B4-BE49-F238E27FC236}">
                        <a16:creationId xmlns:a16="http://schemas.microsoft.com/office/drawing/2014/main" id="{E632F918-DF1D-4D05-9E58-F6834CA703E0}"/>
                      </a:ext>
                    </a:extLst>
                  </p:cNvPr>
                  <p:cNvSpPr/>
                  <p:nvPr/>
                </p:nvSpPr>
                <p:spPr>
                  <a:xfrm>
                    <a:off x="5396228" y="837172"/>
                    <a:ext cx="2289908"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Encourages responsibility</a:t>
                    </a:r>
                  </a:p>
                </p:txBody>
              </p:sp>
            </p:grpSp>
          </p:grpSp>
          <p:grpSp>
            <p:nvGrpSpPr>
              <p:cNvPr id="88" name="Group 87">
                <a:extLst>
                  <a:ext uri="{FF2B5EF4-FFF2-40B4-BE49-F238E27FC236}">
                    <a16:creationId xmlns:a16="http://schemas.microsoft.com/office/drawing/2014/main" id="{A5623072-8420-4F4C-AFCC-868466C5CC25}"/>
                  </a:ext>
                </a:extLst>
              </p:cNvPr>
              <p:cNvGrpSpPr/>
              <p:nvPr/>
            </p:nvGrpSpPr>
            <p:grpSpPr>
              <a:xfrm>
                <a:off x="8772162" y="4714849"/>
                <a:ext cx="2416641" cy="1512136"/>
                <a:chOff x="8772162" y="4714849"/>
                <a:chExt cx="2416641" cy="1512136"/>
              </a:xfrm>
            </p:grpSpPr>
            <p:grpSp>
              <p:nvGrpSpPr>
                <p:cNvPr id="7" name="Group">
                  <a:extLst>
                    <a:ext uri="{FF2B5EF4-FFF2-40B4-BE49-F238E27FC236}">
                      <a16:creationId xmlns:a16="http://schemas.microsoft.com/office/drawing/2014/main" id="{D234B54F-7201-4F29-8836-F6E6B95FF05D}"/>
                    </a:ext>
                  </a:extLst>
                </p:cNvPr>
                <p:cNvGrpSpPr/>
                <p:nvPr/>
              </p:nvGrpSpPr>
              <p:grpSpPr>
                <a:xfrm>
                  <a:off x="8772162" y="4714849"/>
                  <a:ext cx="283321" cy="283321"/>
                  <a:chOff x="0" y="0"/>
                  <a:chExt cx="566640" cy="566640"/>
                </a:xfrm>
              </p:grpSpPr>
              <p:sp>
                <p:nvSpPr>
                  <p:cNvPr id="47" name="Circle">
                    <a:extLst>
                      <a:ext uri="{FF2B5EF4-FFF2-40B4-BE49-F238E27FC236}">
                        <a16:creationId xmlns:a16="http://schemas.microsoft.com/office/drawing/2014/main" id="{8649825F-8D52-41E4-A740-BF70501E4F91}"/>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8" name="Shape">
                    <a:extLst>
                      <a:ext uri="{FF2B5EF4-FFF2-40B4-BE49-F238E27FC236}">
                        <a16:creationId xmlns:a16="http://schemas.microsoft.com/office/drawing/2014/main" id="{F96D7E14-3F73-4251-8AEC-31E80E44F50B}"/>
                      </a:ext>
                    </a:extLst>
                  </p:cNvPr>
                  <p:cNvSpPr/>
                  <p:nvPr/>
                </p:nvSpPr>
                <p:spPr>
                  <a:xfrm>
                    <a:off x="231500" y="181677"/>
                    <a:ext cx="315737" cy="357599"/>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9" name="Shape">
                    <a:extLst>
                      <a:ext uri="{FF2B5EF4-FFF2-40B4-BE49-F238E27FC236}">
                        <a16:creationId xmlns:a16="http://schemas.microsoft.com/office/drawing/2014/main" id="{743DC5A7-C069-41E1-B152-4F1EA9E1616D}"/>
                      </a:ext>
                    </a:extLst>
                  </p:cNvPr>
                  <p:cNvSpPr/>
                  <p:nvPr/>
                </p:nvSpPr>
                <p:spPr>
                  <a:xfrm>
                    <a:off x="215034" y="163275"/>
                    <a:ext cx="147755" cy="228757"/>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7" name="Group 76">
                  <a:extLst>
                    <a:ext uri="{FF2B5EF4-FFF2-40B4-BE49-F238E27FC236}">
                      <a16:creationId xmlns:a16="http://schemas.microsoft.com/office/drawing/2014/main" id="{DD56774B-F7F0-46A0-AE0D-0A23D53EEB8C}"/>
                    </a:ext>
                  </a:extLst>
                </p:cNvPr>
                <p:cNvGrpSpPr/>
                <p:nvPr/>
              </p:nvGrpSpPr>
              <p:grpSpPr>
                <a:xfrm>
                  <a:off x="9156134" y="4716661"/>
                  <a:ext cx="2032669" cy="1510324"/>
                  <a:chOff x="5396228" y="837172"/>
                  <a:chExt cx="2032669" cy="1510324"/>
                </a:xfrm>
              </p:grpSpPr>
              <p:sp>
                <p:nvSpPr>
                  <p:cNvPr id="78" name="Rectangle 77">
                    <a:extLst>
                      <a:ext uri="{FF2B5EF4-FFF2-40B4-BE49-F238E27FC236}">
                        <a16:creationId xmlns:a16="http://schemas.microsoft.com/office/drawing/2014/main" id="{93FD98E5-C2F2-4306-8DFA-881AE15110CB}"/>
                      </a:ext>
                    </a:extLst>
                  </p:cNvPr>
                  <p:cNvSpPr/>
                  <p:nvPr/>
                </p:nvSpPr>
                <p:spPr>
                  <a:xfrm>
                    <a:off x="5405931" y="1054834"/>
                    <a:ext cx="2022966"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Engage positively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Equipped with tools and strategies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Learning can be fun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Have a laugh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Barriers are lifting</a:t>
                    </a: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9" name="Rectangle 78">
                    <a:extLst>
                      <a:ext uri="{FF2B5EF4-FFF2-40B4-BE49-F238E27FC236}">
                        <a16:creationId xmlns:a16="http://schemas.microsoft.com/office/drawing/2014/main" id="{D3956464-3FD1-4102-A266-DB59325F5E1C}"/>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Positive mindset</a:t>
                    </a:r>
                  </a:p>
                </p:txBody>
              </p:sp>
            </p:grpSp>
          </p:grpSp>
        </p:grpSp>
      </p:grpSp>
      <p:sp>
        <p:nvSpPr>
          <p:cNvPr id="2" name="Rectangle 1">
            <a:extLst>
              <a:ext uri="{FF2B5EF4-FFF2-40B4-BE49-F238E27FC236}">
                <a16:creationId xmlns:a16="http://schemas.microsoft.com/office/drawing/2014/main" id="{A5E28ACA-8521-42A4-BB10-1CEEA0110F6C}"/>
              </a:ext>
            </a:extLst>
          </p:cNvPr>
          <p:cNvSpPr/>
          <p:nvPr/>
        </p:nvSpPr>
        <p:spPr>
          <a:xfrm>
            <a:off x="4101653" y="146732"/>
            <a:ext cx="4283545"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Change mechanisms</a:t>
            </a:r>
            <a:endParaRPr kumimoji="0" lang="en-IN" sz="7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endParaRPr>
          </a:p>
        </p:txBody>
      </p:sp>
      <p:cxnSp>
        <p:nvCxnSpPr>
          <p:cNvPr id="81" name="Straight Connector 80">
            <a:extLst>
              <a:ext uri="{FF2B5EF4-FFF2-40B4-BE49-F238E27FC236}">
                <a16:creationId xmlns:a16="http://schemas.microsoft.com/office/drawing/2014/main" id="{6A004190-5984-4A03-AA8D-C9D681704B94}"/>
              </a:ext>
            </a:extLst>
          </p:cNvPr>
          <p:cNvCxnSpPr/>
          <p:nvPr/>
        </p:nvCxnSpPr>
        <p:spPr>
          <a:xfrm>
            <a:off x="3961084" y="731950"/>
            <a:ext cx="442731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1" name="Rectangle 90">
            <a:extLst>
              <a:ext uri="{FF2B5EF4-FFF2-40B4-BE49-F238E27FC236}">
                <a16:creationId xmlns:a16="http://schemas.microsoft.com/office/drawing/2014/main" id="{A5E28ACA-8521-42A4-BB10-1CEEA0110F6C}"/>
              </a:ext>
            </a:extLst>
          </p:cNvPr>
          <p:cNvSpPr/>
          <p:nvPr/>
        </p:nvSpPr>
        <p:spPr>
          <a:xfrm>
            <a:off x="907795" y="739106"/>
            <a:ext cx="11668517"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How we want people to engage with activities or experience them to make outcomes more likely.</a:t>
            </a:r>
          </a:p>
        </p:txBody>
      </p:sp>
      <p:sp>
        <p:nvSpPr>
          <p:cNvPr id="82" name="Rounded Rectangle 81"/>
          <p:cNvSpPr/>
          <p:nvPr/>
        </p:nvSpPr>
        <p:spPr>
          <a:xfrm>
            <a:off x="3961084" y="5523150"/>
            <a:ext cx="434070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Environments where any support, activity or learning takes place is safe, calm and welcoming.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Staff and professionals are trauma informed.</a:t>
            </a:r>
          </a:p>
        </p:txBody>
      </p:sp>
    </p:spTree>
    <p:extLst>
      <p:ext uri="{BB962C8B-B14F-4D97-AF65-F5344CB8AC3E}">
        <p14:creationId xmlns:p14="http://schemas.microsoft.com/office/powerpoint/2010/main" val="60165206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EDF1A-4C2C-B7BA-F323-9B712ACF1A89}"/>
              </a:ext>
            </a:extLst>
          </p:cNvPr>
          <p:cNvSpPr>
            <a:spLocks noGrp="1"/>
          </p:cNvSpPr>
          <p:nvPr>
            <p:ph type="title"/>
          </p:nvPr>
        </p:nvSpPr>
        <p:spPr>
          <a:xfrm>
            <a:off x="139198" y="-240632"/>
            <a:ext cx="8321039" cy="655142"/>
          </a:xfrm>
        </p:spPr>
        <p:txBody>
          <a:bodyPr>
            <a:normAutofit/>
          </a:bodyPr>
          <a:lstStyle/>
          <a:p>
            <a:r>
              <a:rPr lang="en-GB" sz="2400" dirty="0"/>
              <a:t>Problem Statement – Shorthand updated at the 2</a:t>
            </a:r>
            <a:r>
              <a:rPr lang="en-GB" sz="2400" baseline="30000" dirty="0"/>
              <a:t>nd</a:t>
            </a:r>
            <a:r>
              <a:rPr lang="en-GB" sz="2400" dirty="0"/>
              <a:t> workshop</a:t>
            </a:r>
          </a:p>
        </p:txBody>
      </p:sp>
      <p:sp>
        <p:nvSpPr>
          <p:cNvPr id="6" name="Content Placeholder 5">
            <a:extLst>
              <a:ext uri="{FF2B5EF4-FFF2-40B4-BE49-F238E27FC236}">
                <a16:creationId xmlns:a16="http://schemas.microsoft.com/office/drawing/2014/main" id="{7261B509-2038-402B-837D-715D7397CAFD}"/>
              </a:ext>
            </a:extLst>
          </p:cNvPr>
          <p:cNvSpPr>
            <a:spLocks noGrp="1"/>
          </p:cNvSpPr>
          <p:nvPr>
            <p:ph idx="1"/>
          </p:nvPr>
        </p:nvSpPr>
        <p:spPr>
          <a:xfrm>
            <a:off x="114885" y="633046"/>
            <a:ext cx="8206154" cy="5943600"/>
          </a:xfrm>
        </p:spPr>
        <p:style>
          <a:lnRef idx="2">
            <a:schemeClr val="accent4"/>
          </a:lnRef>
          <a:fillRef idx="1">
            <a:schemeClr val="lt1"/>
          </a:fillRef>
          <a:effectRef idx="0">
            <a:schemeClr val="accent4"/>
          </a:effectRef>
          <a:fontRef idx="minor">
            <a:schemeClr val="dk1"/>
          </a:fontRef>
        </p:style>
        <p:txBody>
          <a:bodyPr>
            <a:noAutofit/>
          </a:bodyPr>
          <a:lstStyle/>
          <a:p>
            <a:pPr marL="0" indent="0" algn="ctr">
              <a:buNone/>
            </a:pPr>
            <a:r>
              <a:rPr lang="en-GB" sz="1800" b="1" dirty="0">
                <a:latin typeface="Calibri" panose="020F0502020204030204" pitchFamily="34" charset="0"/>
                <a:cs typeface="Times New Roman" panose="02020603050405020304" pitchFamily="18" charset="0"/>
              </a:rPr>
              <a:t>Attendance isn’t everyone’s business….yet.</a:t>
            </a:r>
          </a:p>
          <a:p>
            <a:pPr marL="0" indent="0" algn="ctr">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Too many children are absent from school in Redcar &amp; Cleveland limiting their education, welfare and life chances. </a:t>
            </a:r>
            <a:r>
              <a:rPr lang="en-GB" sz="1800" dirty="0">
                <a:latin typeface="Calibri" panose="020F0502020204030204" pitchFamily="34" charset="0"/>
                <a:cs typeface="Times New Roman" panose="02020603050405020304" pitchFamily="18" charset="0"/>
              </a:rPr>
              <a:t>The needs of those unable to attend well are often misunderstood or not known. Young people that are persistently or severely absent feel unheard and face barriers.</a:t>
            </a:r>
          </a:p>
          <a:p>
            <a:pPr marL="0" indent="0" algn="ctr">
              <a:buNone/>
            </a:pPr>
            <a:r>
              <a:rPr lang="en-GB" sz="1800" b="1" dirty="0">
                <a:latin typeface="Calibri" panose="020F0502020204030204" pitchFamily="34" charset="0"/>
                <a:cs typeface="Times New Roman" panose="02020603050405020304" pitchFamily="18" charset="0"/>
              </a:rPr>
              <a:t>We need to help remove these barriers.</a:t>
            </a:r>
          </a:p>
          <a:p>
            <a:pPr marL="0" indent="0" algn="ctr">
              <a:buNone/>
            </a:pPr>
            <a:r>
              <a:rPr lang="en-GB" sz="1800" dirty="0">
                <a:latin typeface="Calibri" panose="020F0502020204030204" pitchFamily="34" charset="0"/>
                <a:cs typeface="Times New Roman" panose="02020603050405020304" pitchFamily="18" charset="0"/>
              </a:rPr>
              <a:t>The role of parents, carers and family members is significant too. Their skills, attitudes and circumstances influence attendance behaviours with fewer opportunities for parallel learning though family hubs and services have evolved. Relationships have broken down between some parents and schools.   </a:t>
            </a:r>
          </a:p>
          <a:p>
            <a:pPr marL="0" indent="0" algn="ctr">
              <a:spcAft>
                <a:spcPts val="800"/>
              </a:spcAft>
              <a:buNone/>
            </a:pPr>
            <a:r>
              <a:rPr lang="en-GB" sz="1800" dirty="0">
                <a:latin typeface="Calibri" panose="020F0502020204030204" pitchFamily="34" charset="0"/>
                <a:cs typeface="Times New Roman" panose="02020603050405020304" pitchFamily="18" charset="0"/>
              </a:rPr>
              <a:t>We need to create environments where children want to go, where they feel safe, loved, content and motivated. </a:t>
            </a:r>
            <a:r>
              <a:rPr lang="en-GB" sz="1800" b="1" dirty="0">
                <a:latin typeface="Calibri" panose="020F0502020204030204" pitchFamily="34" charset="0"/>
                <a:cs typeface="Times New Roman" panose="02020603050405020304" pitchFamily="18" charset="0"/>
              </a:rPr>
              <a:t>There need to be more reasons to attend than not</a:t>
            </a:r>
            <a:r>
              <a:rPr lang="en-GB" sz="1800" dirty="0">
                <a:latin typeface="Calibri" panose="020F0502020204030204" pitchFamily="34" charset="0"/>
                <a:cs typeface="Times New Roman" panose="02020603050405020304" pitchFamily="18" charset="0"/>
              </a:rPr>
              <a:t>.</a:t>
            </a:r>
          </a:p>
          <a:p>
            <a:pPr marL="0" indent="0" algn="ctr">
              <a:spcAft>
                <a:spcPts val="800"/>
              </a:spcAft>
              <a:buNone/>
            </a:pPr>
            <a:r>
              <a:rPr lang="en-GB" sz="1800" dirty="0">
                <a:latin typeface="Calibri" panose="020F0502020204030204" pitchFamily="34" charset="0"/>
                <a:cs typeface="Times New Roman" panose="02020603050405020304" pitchFamily="18" charset="0"/>
              </a:rPr>
              <a:t>Tackling the causes of absence not just the symptoms is a shared ambition, but it’s </a:t>
            </a:r>
            <a:r>
              <a:rPr lang="en-GB" sz="1800" b="1" dirty="0">
                <a:latin typeface="Calibri" panose="020F0502020204030204" pitchFamily="34" charset="0"/>
                <a:cs typeface="Times New Roman" panose="02020603050405020304" pitchFamily="18" charset="0"/>
              </a:rPr>
              <a:t>difficult to do enough preventative and early intervention work</a:t>
            </a:r>
            <a:r>
              <a:rPr lang="en-GB" sz="1800" dirty="0">
                <a:latin typeface="Calibri" panose="020F0502020204030204" pitchFamily="34" charset="0"/>
                <a:cs typeface="Times New Roman" panose="02020603050405020304" pitchFamily="18" charset="0"/>
              </a:rPr>
              <a:t>. This makes it hard to identify and support those at risk of persistent or severe absence. </a:t>
            </a:r>
          </a:p>
          <a:p>
            <a:pPr marL="0" indent="0" algn="ctr">
              <a:spcAft>
                <a:spcPts val="800"/>
              </a:spcAft>
              <a:buNone/>
            </a:pPr>
            <a:r>
              <a:rPr lang="en-GB" sz="1800" dirty="0">
                <a:latin typeface="Calibri" panose="020F0502020204030204" pitchFamily="34" charset="0"/>
                <a:cs typeface="Times New Roman" panose="02020603050405020304" pitchFamily="18" charset="0"/>
              </a:rPr>
              <a:t>The system we desire and imagine for children and young families in R&amp;C struggling to attend well is imperfect. It is inconsistent and limited to meet all individual needs. It could be more modern and flexible. </a:t>
            </a:r>
            <a:r>
              <a:rPr lang="en-GB" sz="1800" b="1" dirty="0">
                <a:latin typeface="Calibri" panose="020F0502020204030204" pitchFamily="34" charset="0"/>
                <a:cs typeface="Times New Roman" panose="02020603050405020304" pitchFamily="18" charset="0"/>
              </a:rPr>
              <a:t>The system needs to look different.</a:t>
            </a: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r>
              <a:rPr lang="en-GB" sz="1800" b="1" dirty="0">
                <a:latin typeface="Calibri" panose="020F0502020204030204" pitchFamily="34" charset="0"/>
                <a:cs typeface="Times New Roman" panose="02020603050405020304" pitchFamily="18" charset="0"/>
              </a:rPr>
              <a:t> </a:t>
            </a: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E62F7FF3-2F9F-7AB1-11B7-598979C65E7E}"/>
              </a:ext>
            </a:extLst>
          </p:cNvPr>
          <p:cNvSpPr/>
          <p:nvPr/>
        </p:nvSpPr>
        <p:spPr>
          <a:xfrm>
            <a:off x="9210339" y="4398982"/>
            <a:ext cx="2302136" cy="150607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‘There is an inconsistent attendance system where many needs are not being met.’</a:t>
            </a:r>
          </a:p>
        </p:txBody>
      </p:sp>
    </p:spTree>
    <p:extLst>
      <p:ext uri="{BB962C8B-B14F-4D97-AF65-F5344CB8AC3E}">
        <p14:creationId xmlns:p14="http://schemas.microsoft.com/office/powerpoint/2010/main" val="4215759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94171-B8C3-07F1-C590-BC2E905AB097}"/>
              </a:ext>
            </a:extLst>
          </p:cNvPr>
          <p:cNvSpPr>
            <a:spLocks noGrp="1"/>
          </p:cNvSpPr>
          <p:nvPr>
            <p:ph type="title"/>
          </p:nvPr>
        </p:nvSpPr>
        <p:spPr>
          <a:xfrm>
            <a:off x="86062" y="107578"/>
            <a:ext cx="8066933" cy="645457"/>
          </a:xfrm>
        </p:spPr>
        <p:txBody>
          <a:bodyPr>
            <a:normAutofit/>
          </a:bodyPr>
          <a:lstStyle/>
          <a:p>
            <a:r>
              <a:rPr lang="en-GB" sz="3200" dirty="0"/>
              <a:t>Who else is working to tackle the issue?</a:t>
            </a:r>
          </a:p>
        </p:txBody>
      </p:sp>
      <p:graphicFrame>
        <p:nvGraphicFramePr>
          <p:cNvPr id="4" name="Content Placeholder 3">
            <a:extLst>
              <a:ext uri="{FF2B5EF4-FFF2-40B4-BE49-F238E27FC236}">
                <a16:creationId xmlns:a16="http://schemas.microsoft.com/office/drawing/2014/main" id="{DE1FFE88-6225-9AAC-B553-CD02D2474201}"/>
              </a:ext>
            </a:extLst>
          </p:cNvPr>
          <p:cNvGraphicFramePr>
            <a:graphicFrameLocks noGrp="1"/>
          </p:cNvGraphicFramePr>
          <p:nvPr>
            <p:ph idx="1"/>
            <p:extLst>
              <p:ext uri="{D42A27DB-BD31-4B8C-83A1-F6EECF244321}">
                <p14:modId xmlns:p14="http://schemas.microsoft.com/office/powerpoint/2010/main" val="1822865428"/>
              </p:ext>
            </p:extLst>
          </p:nvPr>
        </p:nvGraphicFramePr>
        <p:xfrm>
          <a:off x="0" y="753035"/>
          <a:ext cx="8670664" cy="61049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Rounded Corners 4">
            <a:extLst>
              <a:ext uri="{FF2B5EF4-FFF2-40B4-BE49-F238E27FC236}">
                <a16:creationId xmlns:a16="http://schemas.microsoft.com/office/drawing/2014/main" id="{E295FFAE-A5A9-B82D-B4CD-ABB580BEF92A}"/>
              </a:ext>
            </a:extLst>
          </p:cNvPr>
          <p:cNvSpPr/>
          <p:nvPr/>
        </p:nvSpPr>
        <p:spPr>
          <a:xfrm>
            <a:off x="9008932" y="4437246"/>
            <a:ext cx="2302136" cy="216233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Who is missing?</a:t>
            </a:r>
          </a:p>
          <a:p>
            <a:pPr algn="ctr"/>
            <a:r>
              <a:rPr lang="en-GB" dirty="0"/>
              <a:t>Peer support?</a:t>
            </a:r>
          </a:p>
          <a:p>
            <a:pPr algn="ctr"/>
            <a:r>
              <a:rPr lang="en-GB" dirty="0"/>
              <a:t>Champions?</a:t>
            </a:r>
          </a:p>
          <a:p>
            <a:pPr algn="ctr"/>
            <a:endParaRPr lang="en-GB" dirty="0"/>
          </a:p>
          <a:p>
            <a:pPr algn="ctr"/>
            <a:r>
              <a:rPr lang="en-GB" dirty="0"/>
              <a:t>This visual will change dynamically over time.</a:t>
            </a:r>
          </a:p>
        </p:txBody>
      </p:sp>
      <p:sp>
        <p:nvSpPr>
          <p:cNvPr id="6" name="Rectangle: Rounded Corners 4">
            <a:extLst>
              <a:ext uri="{FF2B5EF4-FFF2-40B4-BE49-F238E27FC236}">
                <a16:creationId xmlns:a16="http://schemas.microsoft.com/office/drawing/2014/main" id="{E295FFAE-A5A9-B82D-B4CD-ABB580BEF92A}"/>
              </a:ext>
            </a:extLst>
          </p:cNvPr>
          <p:cNvSpPr/>
          <p:nvPr/>
        </p:nvSpPr>
        <p:spPr>
          <a:xfrm>
            <a:off x="9008932" y="1576938"/>
            <a:ext cx="2302136" cy="173971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3200" dirty="0"/>
              <a:t>Attendance Hubs</a:t>
            </a:r>
          </a:p>
          <a:p>
            <a:pPr algn="ctr"/>
            <a:endParaRPr lang="en-GB" dirty="0"/>
          </a:p>
        </p:txBody>
      </p:sp>
    </p:spTree>
    <p:extLst>
      <p:ext uri="{BB962C8B-B14F-4D97-AF65-F5344CB8AC3E}">
        <p14:creationId xmlns:p14="http://schemas.microsoft.com/office/powerpoint/2010/main" val="3174095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03B1-5D54-A669-0495-43F2D174D465}"/>
              </a:ext>
            </a:extLst>
          </p:cNvPr>
          <p:cNvSpPr>
            <a:spLocks noGrp="1"/>
          </p:cNvSpPr>
          <p:nvPr>
            <p:ph type="title"/>
          </p:nvPr>
        </p:nvSpPr>
        <p:spPr>
          <a:xfrm>
            <a:off x="457200" y="280423"/>
            <a:ext cx="7685037" cy="564403"/>
          </a:xfrm>
        </p:spPr>
        <p:txBody>
          <a:bodyPr>
            <a:normAutofit fontScale="90000"/>
          </a:bodyPr>
          <a:lstStyle/>
          <a:p>
            <a:r>
              <a:rPr lang="en-GB" dirty="0"/>
              <a:t>Solutions – a new approach?</a:t>
            </a:r>
          </a:p>
        </p:txBody>
      </p:sp>
      <p:sp>
        <p:nvSpPr>
          <p:cNvPr id="3" name="Content Placeholder 2">
            <a:extLst>
              <a:ext uri="{FF2B5EF4-FFF2-40B4-BE49-F238E27FC236}">
                <a16:creationId xmlns:a16="http://schemas.microsoft.com/office/drawing/2014/main" id="{20D1E8FD-4DA7-64CD-7F84-34A5FE04AC8E}"/>
              </a:ext>
            </a:extLst>
          </p:cNvPr>
          <p:cNvSpPr>
            <a:spLocks noGrp="1"/>
          </p:cNvSpPr>
          <p:nvPr>
            <p:ph idx="1"/>
          </p:nvPr>
        </p:nvSpPr>
        <p:spPr>
          <a:xfrm>
            <a:off x="457200" y="954157"/>
            <a:ext cx="7685037" cy="5222806"/>
          </a:xfrm>
        </p:spPr>
        <p:txBody>
          <a:bodyPr>
            <a:normAutofit lnSpcReduction="10000"/>
          </a:bodyPr>
          <a:lstStyle/>
          <a:p>
            <a:r>
              <a:rPr lang="en-GB" dirty="0"/>
              <a:t>The principle of selecting interventions or activities that would associate with the desired outcomes for children, young people and families was firmly established by the group – but will need consistent and disciplined practice in future gatherings.</a:t>
            </a:r>
          </a:p>
          <a:p>
            <a:r>
              <a:rPr lang="en-GB" dirty="0"/>
              <a:t>Too often activities or services evolve over time that were once ‘right’ but then establish themselves as a status quo that is much harder to challenge when things change. By being focused on the outcomes it provides a mind-set to question and challenge the way things are done to best effect. </a:t>
            </a:r>
          </a:p>
          <a:p>
            <a:r>
              <a:rPr lang="en-GB" dirty="0"/>
              <a:t>The theory of change outcomes diagram for children, young people and families along with the two ‘system visuals’ in this pack can be leaned upon by partners to see if and how solutions, activities or proposed interventions are more likely to support the changes desired in the Borough.</a:t>
            </a:r>
          </a:p>
          <a:p>
            <a:r>
              <a:rPr lang="en-GB" dirty="0"/>
              <a:t>For each solution considered it is also helpful to use the ‘change mechanisms’ visual like a kind of checklist to see if it has those important ingredients making the desired changes much more likely for children, young people and their families.</a:t>
            </a:r>
          </a:p>
          <a:p>
            <a:endParaRPr lang="en-GB" dirty="0"/>
          </a:p>
          <a:p>
            <a:endParaRPr lang="en-GB" dirty="0"/>
          </a:p>
          <a:p>
            <a:endParaRPr lang="en-GB" dirty="0"/>
          </a:p>
        </p:txBody>
      </p:sp>
      <p:sp>
        <p:nvSpPr>
          <p:cNvPr id="4" name="Rectangle: Rounded Corners 3">
            <a:extLst>
              <a:ext uri="{FF2B5EF4-FFF2-40B4-BE49-F238E27FC236}">
                <a16:creationId xmlns:a16="http://schemas.microsoft.com/office/drawing/2014/main" id="{9AC38259-FF92-C2FE-B808-0A9B0A582414}"/>
              </a:ext>
            </a:extLst>
          </p:cNvPr>
          <p:cNvSpPr/>
          <p:nvPr/>
        </p:nvSpPr>
        <p:spPr>
          <a:xfrm>
            <a:off x="8969176" y="1266663"/>
            <a:ext cx="2302136" cy="216233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i="1" dirty="0"/>
              <a:t>“We’ve all got to be prepared to work differently in ways that are uncomfortable.”</a:t>
            </a:r>
          </a:p>
        </p:txBody>
      </p:sp>
      <p:sp>
        <p:nvSpPr>
          <p:cNvPr id="5" name="Rectangle: Rounded Corners 4">
            <a:extLst>
              <a:ext uri="{FF2B5EF4-FFF2-40B4-BE49-F238E27FC236}">
                <a16:creationId xmlns:a16="http://schemas.microsoft.com/office/drawing/2014/main" id="{4F6E3F57-54FC-549A-A711-A5FDA2CA0E64}"/>
              </a:ext>
            </a:extLst>
          </p:cNvPr>
          <p:cNvSpPr/>
          <p:nvPr/>
        </p:nvSpPr>
        <p:spPr>
          <a:xfrm>
            <a:off x="9121576" y="4430620"/>
            <a:ext cx="2302136" cy="216233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i="1" dirty="0"/>
              <a:t>A more detailed list of potential solutions is available from Amanda and Clare at RCBC should you wish to receive this.</a:t>
            </a:r>
          </a:p>
        </p:txBody>
      </p:sp>
    </p:spTree>
    <p:extLst>
      <p:ext uri="{BB962C8B-B14F-4D97-AF65-F5344CB8AC3E}">
        <p14:creationId xmlns:p14="http://schemas.microsoft.com/office/powerpoint/2010/main" val="2399162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5EBB4-5A41-8798-7E5E-12BC80AB2E60}"/>
              </a:ext>
            </a:extLst>
          </p:cNvPr>
          <p:cNvSpPr>
            <a:spLocks noGrp="1"/>
          </p:cNvSpPr>
          <p:nvPr>
            <p:ph type="title"/>
          </p:nvPr>
        </p:nvSpPr>
        <p:spPr>
          <a:xfrm>
            <a:off x="457200" y="548779"/>
            <a:ext cx="10451534" cy="703551"/>
          </a:xfrm>
        </p:spPr>
        <p:txBody>
          <a:bodyPr>
            <a:noAutofit/>
          </a:bodyPr>
          <a:lstStyle/>
          <a:p>
            <a:r>
              <a:rPr lang="en-GB" sz="3600" dirty="0"/>
              <a:t>The ToC Group proposed these solutions, but there are many more to consider and understand yet…</a:t>
            </a:r>
          </a:p>
        </p:txBody>
      </p:sp>
      <p:sp>
        <p:nvSpPr>
          <p:cNvPr id="3" name="Content Placeholder 2">
            <a:extLst>
              <a:ext uri="{FF2B5EF4-FFF2-40B4-BE49-F238E27FC236}">
                <a16:creationId xmlns:a16="http://schemas.microsoft.com/office/drawing/2014/main" id="{E471127E-D802-A10B-2EDC-5D8258C82D30}"/>
              </a:ext>
            </a:extLst>
          </p:cNvPr>
          <p:cNvSpPr>
            <a:spLocks noGrp="1"/>
          </p:cNvSpPr>
          <p:nvPr>
            <p:ph sz="half" idx="1"/>
          </p:nvPr>
        </p:nvSpPr>
        <p:spPr>
          <a:xfrm>
            <a:off x="457200" y="1391478"/>
            <a:ext cx="5562600" cy="5168347"/>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GB" dirty="0"/>
              <a:t>1: A </a:t>
            </a:r>
            <a:r>
              <a:rPr lang="en-GB" b="1" dirty="0"/>
              <a:t>place-based pilot </a:t>
            </a:r>
            <a:r>
              <a:rPr lang="en-GB" dirty="0"/>
              <a:t>to test, learn and trial a co-ordinated range of solutions in and with those communities around reducing the risk of and actual persistent and severe attendance. </a:t>
            </a:r>
          </a:p>
          <a:p>
            <a:pPr marL="0" indent="0">
              <a:buNone/>
            </a:pPr>
            <a:r>
              <a:rPr lang="en-GB" dirty="0"/>
              <a:t>2: </a:t>
            </a:r>
            <a:r>
              <a:rPr lang="en-GB" b="1" dirty="0"/>
              <a:t>Mentoring</a:t>
            </a:r>
            <a:r>
              <a:rPr lang="en-GB" dirty="0"/>
              <a:t> was seen as an important – but lacking intervention solution – in the Borough. An audit of existing and desired mentoring activity would be a good starting point alongside a review of </a:t>
            </a:r>
            <a:r>
              <a:rPr lang="en-GB" b="1" dirty="0"/>
              <a:t>coaching</a:t>
            </a:r>
            <a:r>
              <a:rPr lang="en-GB" dirty="0"/>
              <a:t> solutions.</a:t>
            </a:r>
          </a:p>
          <a:p>
            <a:pPr marL="0" indent="0">
              <a:buNone/>
            </a:pPr>
            <a:r>
              <a:rPr lang="en-GB" dirty="0"/>
              <a:t>3: Effective </a:t>
            </a:r>
            <a:r>
              <a:rPr lang="en-GB" b="1" dirty="0"/>
              <a:t>“Team around…” models </a:t>
            </a:r>
            <a:r>
              <a:rPr lang="en-GB" dirty="0"/>
              <a:t>in the Borough to see what’s the current practice and what could be even better for ‘Team around the child / family / school’ approaches embedded with </a:t>
            </a:r>
            <a:r>
              <a:rPr lang="en-GB" b="1" dirty="0"/>
              <a:t>relationship centred </a:t>
            </a:r>
            <a:r>
              <a:rPr lang="en-GB" dirty="0"/>
              <a:t>and </a:t>
            </a:r>
            <a:r>
              <a:rPr lang="en-GB" b="1" dirty="0"/>
              <a:t>trauma informed practices</a:t>
            </a:r>
            <a:r>
              <a:rPr lang="en-GB" dirty="0"/>
              <a:t>. Learn from the </a:t>
            </a:r>
            <a:r>
              <a:rPr lang="en-GB" b="1" dirty="0"/>
              <a:t>Alternative Provision Specialist Taskforce pilots </a:t>
            </a:r>
            <a:r>
              <a:rPr lang="en-GB" dirty="0"/>
              <a:t>too. Strong leadership and accountability is necessary for these to work better in future.</a:t>
            </a:r>
          </a:p>
        </p:txBody>
      </p:sp>
      <p:sp>
        <p:nvSpPr>
          <p:cNvPr id="4" name="Content Placeholder 3">
            <a:extLst>
              <a:ext uri="{FF2B5EF4-FFF2-40B4-BE49-F238E27FC236}">
                <a16:creationId xmlns:a16="http://schemas.microsoft.com/office/drawing/2014/main" id="{AA56FEF6-4D26-0B05-D8FB-94F7EEECA7DC}"/>
              </a:ext>
            </a:extLst>
          </p:cNvPr>
          <p:cNvSpPr>
            <a:spLocks noGrp="1"/>
          </p:cNvSpPr>
          <p:nvPr>
            <p:ph sz="half" idx="2"/>
          </p:nvPr>
        </p:nvSpPr>
        <p:spPr>
          <a:xfrm>
            <a:off x="6172199" y="1391478"/>
            <a:ext cx="4929809" cy="5168347"/>
          </a:xfrm>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buNone/>
            </a:pPr>
            <a:r>
              <a:rPr lang="en-GB" dirty="0"/>
              <a:t>4: Maximising the opportunities of </a:t>
            </a:r>
            <a:r>
              <a:rPr lang="en-GB" b="1" dirty="0"/>
              <a:t>Attendance Hubs to improve effective practice in schools / colleges / learning settings. </a:t>
            </a:r>
          </a:p>
          <a:p>
            <a:pPr marL="0" indent="0">
              <a:buNone/>
            </a:pPr>
            <a:r>
              <a:rPr lang="en-GB" b="1" dirty="0"/>
              <a:t>5: </a:t>
            </a:r>
            <a:r>
              <a:rPr lang="en-GB" dirty="0"/>
              <a:t>Developing and implementing effective </a:t>
            </a:r>
            <a:r>
              <a:rPr lang="en-GB" b="1" dirty="0"/>
              <a:t>communication and engagement </a:t>
            </a:r>
            <a:r>
              <a:rPr lang="en-GB" dirty="0"/>
              <a:t>strategy and tactics.</a:t>
            </a:r>
          </a:p>
          <a:p>
            <a:pPr marL="0" indent="0">
              <a:buNone/>
            </a:pPr>
            <a:r>
              <a:rPr lang="en-GB" dirty="0"/>
              <a:t>6: New ways of working around children and young people accessing different services to meet their needs so they aren’t stepped down or their case is closed when their attendance is still an issue. This addresses issues and barriers linked to service thresholds and </a:t>
            </a:r>
            <a:r>
              <a:rPr lang="en-GB" b="1" dirty="0"/>
              <a:t>caseload management </a:t>
            </a:r>
            <a:r>
              <a:rPr lang="en-GB" dirty="0"/>
              <a:t>between services and professionals.</a:t>
            </a:r>
          </a:p>
          <a:p>
            <a:pPr marL="0" indent="0">
              <a:buNone/>
            </a:pPr>
            <a:r>
              <a:rPr lang="en-GB" dirty="0"/>
              <a:t>7: Joyful activity including </a:t>
            </a:r>
            <a:r>
              <a:rPr lang="en-GB" b="1" dirty="0"/>
              <a:t>cultural participation</a:t>
            </a:r>
            <a:r>
              <a:rPr lang="en-GB" dirty="0"/>
              <a:t> to encourage a greater sense of belonging by mor children that are at risk of, or are persistently or severely absent.</a:t>
            </a:r>
          </a:p>
          <a:p>
            <a:pPr marL="0" indent="0">
              <a:buNone/>
            </a:pPr>
            <a:endParaRPr lang="en-GB" b="1" dirty="0"/>
          </a:p>
          <a:p>
            <a:pPr marL="0" indent="0">
              <a:buNone/>
            </a:pPr>
            <a:endParaRPr lang="en-GB" dirty="0"/>
          </a:p>
        </p:txBody>
      </p:sp>
    </p:spTree>
    <p:extLst>
      <p:ext uri="{BB962C8B-B14F-4D97-AF65-F5344CB8AC3E}">
        <p14:creationId xmlns:p14="http://schemas.microsoft.com/office/powerpoint/2010/main" val="2152751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CAC00-35F2-81DB-E674-1B99BE6A094C}"/>
              </a:ext>
            </a:extLst>
          </p:cNvPr>
          <p:cNvSpPr>
            <a:spLocks noGrp="1"/>
          </p:cNvSpPr>
          <p:nvPr>
            <p:ph type="title"/>
          </p:nvPr>
        </p:nvSpPr>
        <p:spPr>
          <a:xfrm>
            <a:off x="457200" y="71702"/>
            <a:ext cx="7685037" cy="763186"/>
          </a:xfrm>
        </p:spPr>
        <p:txBody>
          <a:bodyPr/>
          <a:lstStyle/>
          <a:p>
            <a:r>
              <a:rPr lang="en-GB" dirty="0"/>
              <a:t>Step 10: Assumptions</a:t>
            </a:r>
          </a:p>
        </p:txBody>
      </p:sp>
      <p:sp>
        <p:nvSpPr>
          <p:cNvPr id="3" name="Content Placeholder 2">
            <a:extLst>
              <a:ext uri="{FF2B5EF4-FFF2-40B4-BE49-F238E27FC236}">
                <a16:creationId xmlns:a16="http://schemas.microsoft.com/office/drawing/2014/main" id="{291BCA26-8248-70CD-4BC8-B970D953B595}"/>
              </a:ext>
            </a:extLst>
          </p:cNvPr>
          <p:cNvSpPr>
            <a:spLocks noGrp="1"/>
          </p:cNvSpPr>
          <p:nvPr>
            <p:ph idx="1"/>
          </p:nvPr>
        </p:nvSpPr>
        <p:spPr>
          <a:xfrm>
            <a:off x="457200" y="983974"/>
            <a:ext cx="7685037" cy="5625548"/>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buNone/>
            </a:pPr>
            <a:r>
              <a:rPr lang="en-GB" dirty="0"/>
              <a:t>We will identify where our theory of change is weak, untested or uncertain. </a:t>
            </a:r>
          </a:p>
          <a:p>
            <a:pPr marL="0" indent="0">
              <a:buNone/>
            </a:pPr>
            <a:r>
              <a:rPr lang="en-GB" dirty="0"/>
              <a:t>To identify assumptions, we need to put ourselves in the position of our fiercest critic. </a:t>
            </a:r>
          </a:p>
          <a:p>
            <a:pPr marL="0" indent="0">
              <a:buNone/>
            </a:pPr>
            <a:r>
              <a:rPr lang="en-GB" dirty="0"/>
              <a:t>How would they pick holes in our approach? What would they question, doubt, or challenge? </a:t>
            </a:r>
          </a:p>
          <a:p>
            <a:pPr marL="0" indent="0">
              <a:buNone/>
            </a:pPr>
            <a:r>
              <a:rPr lang="en-GB" b="1" dirty="0"/>
              <a:t>10a: Delivery assumptions </a:t>
            </a:r>
          </a:p>
          <a:p>
            <a:r>
              <a:rPr lang="en-GB" dirty="0"/>
              <a:t>1. What aspects of our approach are we worried about? </a:t>
            </a:r>
          </a:p>
          <a:p>
            <a:r>
              <a:rPr lang="en-GB" dirty="0"/>
              <a:t>2. Can we really reach the people we need to reach? Who are we worried about engaging? </a:t>
            </a:r>
          </a:p>
          <a:p>
            <a:r>
              <a:rPr lang="en-GB" dirty="0"/>
              <a:t>3. Can we really deliver what we say we can? What are the chief concerns? </a:t>
            </a:r>
          </a:p>
          <a:p>
            <a:r>
              <a:rPr lang="en-GB" dirty="0"/>
              <a:t>4. Does our workforce have the right skills and abilities? Do they have the resources and support they need? </a:t>
            </a:r>
          </a:p>
          <a:p>
            <a:r>
              <a:rPr lang="en-GB" dirty="0"/>
              <a:t>5. Do we have the resources we need? How can we get them if not? </a:t>
            </a:r>
          </a:p>
          <a:p>
            <a:pPr marL="0" indent="0">
              <a:buNone/>
            </a:pPr>
            <a:r>
              <a:rPr lang="en-GB" b="1" dirty="0"/>
              <a:t>10b: Impact assumptions </a:t>
            </a:r>
          </a:p>
          <a:p>
            <a:r>
              <a:rPr lang="en-GB" dirty="0"/>
              <a:t>1. What fundamental aspects of our theory of change are questionable? </a:t>
            </a:r>
          </a:p>
          <a:p>
            <a:r>
              <a:rPr lang="en-GB" dirty="0"/>
              <a:t>2. Is our model really going to make a difference? Does it seem plausible that we will contribute to the outcomes we want through the activities, outputs and engagement we have described? What are our biggest ‘leaps of faith’.</a:t>
            </a:r>
          </a:p>
          <a:p>
            <a:r>
              <a:rPr lang="en-GB" dirty="0"/>
              <a:t>3. What types of people is our theory of change most likely to work for? Who will it not work for? </a:t>
            </a:r>
          </a:p>
          <a:p>
            <a:r>
              <a:rPr lang="en-GB" dirty="0"/>
              <a:t>4. What does the external evidence say about the links and connections in our theory of change? To what extent does the evidence support what you are saying? Where are the gaps in the evidence?</a:t>
            </a:r>
          </a:p>
        </p:txBody>
      </p:sp>
      <p:sp>
        <p:nvSpPr>
          <p:cNvPr id="4" name="Rectangle: Rounded Corners 4">
            <a:extLst>
              <a:ext uri="{FF2B5EF4-FFF2-40B4-BE49-F238E27FC236}">
                <a16:creationId xmlns:a16="http://schemas.microsoft.com/office/drawing/2014/main" id="{D6652BAF-2337-10B1-C698-E3C4A126A83B}"/>
              </a:ext>
            </a:extLst>
          </p:cNvPr>
          <p:cNvSpPr/>
          <p:nvPr/>
        </p:nvSpPr>
        <p:spPr>
          <a:xfrm>
            <a:off x="8706678" y="213820"/>
            <a:ext cx="3114944" cy="584905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This step should be completed in 2024 as the ToC is socialised more widely across the Borough and improved accordingly.</a:t>
            </a:r>
          </a:p>
          <a:p>
            <a:pPr algn="ctr"/>
            <a:endParaRPr lang="en-GB" dirty="0"/>
          </a:p>
          <a:p>
            <a:pPr algn="ctr"/>
            <a:r>
              <a:rPr lang="en-GB" dirty="0"/>
              <a:t>Stress-testing our theory of change. </a:t>
            </a:r>
          </a:p>
          <a:p>
            <a:pPr algn="ctr"/>
            <a:endParaRPr lang="en-GB" dirty="0"/>
          </a:p>
          <a:p>
            <a:pPr algn="ctr"/>
            <a:r>
              <a:rPr lang="en-GB" dirty="0"/>
              <a:t>Do we really believe in it? </a:t>
            </a:r>
          </a:p>
          <a:p>
            <a:pPr algn="ctr"/>
            <a:endParaRPr lang="en-GB" dirty="0"/>
          </a:p>
          <a:p>
            <a:pPr algn="ctr"/>
            <a:r>
              <a:rPr lang="en-GB" dirty="0"/>
              <a:t>Do we really think it can make a difference?</a:t>
            </a:r>
          </a:p>
          <a:p>
            <a:pPr algn="ctr"/>
            <a:endParaRPr lang="en-GB" dirty="0"/>
          </a:p>
        </p:txBody>
      </p:sp>
    </p:spTree>
    <p:extLst>
      <p:ext uri="{BB962C8B-B14F-4D97-AF65-F5344CB8AC3E}">
        <p14:creationId xmlns:p14="http://schemas.microsoft.com/office/powerpoint/2010/main" val="3983272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572" y="138659"/>
            <a:ext cx="7685037" cy="1325563"/>
          </a:xfrm>
        </p:spPr>
        <p:txBody>
          <a:bodyPr>
            <a:normAutofit/>
          </a:bodyPr>
          <a:lstStyle/>
          <a:p>
            <a:r>
              <a:rPr lang="en-GB" dirty="0"/>
              <a:t>Next steps and thank You!</a:t>
            </a:r>
          </a:p>
        </p:txBody>
      </p:sp>
      <p:sp>
        <p:nvSpPr>
          <p:cNvPr id="3" name="Content Placeholder 2"/>
          <p:cNvSpPr>
            <a:spLocks noGrp="1"/>
          </p:cNvSpPr>
          <p:nvPr>
            <p:ph idx="1"/>
          </p:nvPr>
        </p:nvSpPr>
        <p:spPr>
          <a:xfrm>
            <a:off x="457200" y="1464222"/>
            <a:ext cx="7354957" cy="5273461"/>
          </a:xfrm>
        </p:spPr>
        <p:txBody>
          <a:bodyPr>
            <a:normAutofit lnSpcReduction="10000"/>
          </a:bodyPr>
          <a:lstStyle/>
          <a:p>
            <a:endParaRPr lang="en-GB" dirty="0"/>
          </a:p>
          <a:p>
            <a:pPr marL="0" indent="0">
              <a:buNone/>
            </a:pPr>
            <a:r>
              <a:rPr lang="en-GB" dirty="0"/>
              <a:t>Redcar &amp; Cleveland Borough Council, who have been leading this work in 2023, with funding support from Anglo American and the Woodsmith Foundation will be continuing to develop the  foundational work that has been achieved in 2023.</a:t>
            </a:r>
          </a:p>
          <a:p>
            <a:pPr marL="0" indent="0">
              <a:buNone/>
            </a:pPr>
            <a:endParaRPr lang="en-GB" dirty="0"/>
          </a:p>
          <a:p>
            <a:pPr marL="0" indent="0">
              <a:buNone/>
            </a:pPr>
            <a:r>
              <a:rPr lang="en-GB" dirty="0"/>
              <a:t>There will be a range of opportunities for anyone who wishes to stay engaged or get involved for the first time throughout 2024 and 2025. Please watch out for and choose to stay in contact with us so we can build on the excellent work that has already been started together.</a:t>
            </a:r>
          </a:p>
          <a:p>
            <a:pPr marL="0" indent="0">
              <a:buNone/>
            </a:pPr>
            <a:endParaRPr lang="en-GB" dirty="0"/>
          </a:p>
          <a:p>
            <a:pPr marL="0" indent="0">
              <a:buNone/>
            </a:pPr>
            <a:r>
              <a:rPr lang="en-GB" dirty="0"/>
              <a:t>A plan is being developed based on the Theory of Change work and all the activities that preceded this. We appreciate all the contributions of 104 people at 13 workshops during 2023 across the system that are making this work possible and getting us closer and closer to the ideal of </a:t>
            </a:r>
            <a:r>
              <a:rPr lang="en-GB" b="1" dirty="0"/>
              <a:t>‘Making Attendance Everyone’s Business.’</a:t>
            </a:r>
          </a:p>
          <a:p>
            <a:pPr marL="0" indent="0">
              <a:buNone/>
            </a:pPr>
            <a:endParaRPr lang="en-GB" dirty="0"/>
          </a:p>
          <a:p>
            <a:pPr marL="0" indent="0">
              <a:buNone/>
            </a:pPr>
            <a:endParaRPr lang="en-GB" dirty="0"/>
          </a:p>
          <a:p>
            <a:pPr marL="0" indent="0">
              <a:buNone/>
            </a:pPr>
            <a:endParaRPr lang="en-GB" dirty="0"/>
          </a:p>
        </p:txBody>
      </p:sp>
      <p:sp>
        <p:nvSpPr>
          <p:cNvPr id="4" name="Rectangle: Rounded Corners 4">
            <a:extLst>
              <a:ext uri="{FF2B5EF4-FFF2-40B4-BE49-F238E27FC236}">
                <a16:creationId xmlns:a16="http://schemas.microsoft.com/office/drawing/2014/main" id="{F5A13B0D-A208-740E-24F8-33A4A45EFD8C}"/>
              </a:ext>
            </a:extLst>
          </p:cNvPr>
          <p:cNvSpPr/>
          <p:nvPr/>
        </p:nvSpPr>
        <p:spPr>
          <a:xfrm>
            <a:off x="8378687" y="138659"/>
            <a:ext cx="3637721" cy="659902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0" indent="0">
              <a:buNone/>
            </a:pPr>
            <a:r>
              <a:rPr lang="en-GB" sz="1500" b="1" dirty="0">
                <a:solidFill>
                  <a:schemeClr val="bg1"/>
                </a:solidFill>
                <a:latin typeface="Arial" panose="020B0604020202020204" pitchFamily="34" charset="0"/>
                <a:cs typeface="Arial" panose="020B0604020202020204" pitchFamily="34" charset="0"/>
              </a:rPr>
              <a:t>Please stay in touch!</a:t>
            </a:r>
          </a:p>
          <a:p>
            <a:pPr marL="0" indent="0">
              <a:buNone/>
            </a:pPr>
            <a:r>
              <a:rPr lang="en-GB" sz="1500" b="1" dirty="0">
                <a:solidFill>
                  <a:schemeClr val="bg1"/>
                </a:solidFill>
                <a:latin typeface="Arial" panose="020B0604020202020204" pitchFamily="34" charset="0"/>
                <a:cs typeface="Arial" panose="020B0604020202020204" pitchFamily="34" charset="0"/>
              </a:rPr>
              <a:t>Got questions or suggestions?</a:t>
            </a:r>
          </a:p>
          <a:p>
            <a:pPr marL="0" indent="0">
              <a:buNone/>
            </a:pPr>
            <a:endParaRPr lang="en-GB" sz="1500" b="1" dirty="0">
              <a:solidFill>
                <a:schemeClr val="bg1"/>
              </a:solidFill>
              <a:latin typeface="Arial" panose="020B0604020202020204" pitchFamily="34" charset="0"/>
              <a:cs typeface="Arial" panose="020B0604020202020204" pitchFamily="34" charset="0"/>
            </a:endParaRPr>
          </a:p>
          <a:p>
            <a:pPr marL="0" indent="0">
              <a:buNone/>
            </a:pPr>
            <a:r>
              <a:rPr lang="en-GB" sz="1400" dirty="0">
                <a:solidFill>
                  <a:schemeClr val="bg1"/>
                </a:solidFill>
                <a:latin typeface="Arial" panose="020B0604020202020204" pitchFamily="34" charset="0"/>
                <a:cs typeface="Arial" panose="020B0604020202020204" pitchFamily="34" charset="0"/>
              </a:rPr>
              <a:t>Clare Mahoney</a:t>
            </a:r>
          </a:p>
          <a:p>
            <a:pPr marL="0" indent="0">
              <a:buNone/>
            </a:pPr>
            <a:r>
              <a:rPr lang="en-GB" sz="1400" dirty="0">
                <a:solidFill>
                  <a:schemeClr val="bg1"/>
                </a:solidFill>
                <a:latin typeface="Arial" panose="020B0604020202020204" pitchFamily="34" charset="0"/>
                <a:cs typeface="Arial" panose="020B0604020202020204" pitchFamily="34" charset="0"/>
              </a:rPr>
              <a:t>Assistant Director Education and Skills</a:t>
            </a:r>
          </a:p>
          <a:p>
            <a:pPr marL="0" indent="0">
              <a:buNone/>
            </a:pPr>
            <a:r>
              <a:rPr lang="en-GB" sz="1400" dirty="0">
                <a:solidFill>
                  <a:schemeClr val="bg1"/>
                </a:solidFill>
                <a:latin typeface="Arial" panose="020B0604020202020204" pitchFamily="34" charset="0"/>
                <a:cs typeface="Arial" panose="020B0604020202020204" pitchFamily="34" charset="0"/>
              </a:rPr>
              <a:t>Redcar &amp; Cleveland Borough Council</a:t>
            </a:r>
          </a:p>
          <a:p>
            <a:pPr marL="0" indent="0">
              <a:buNone/>
            </a:pPr>
            <a:r>
              <a:rPr lang="en-GB" sz="1400" dirty="0">
                <a:solidFill>
                  <a:schemeClr val="bg1"/>
                </a:solidFill>
                <a:latin typeface="Arial" panose="020B0604020202020204" pitchFamily="34" charset="0"/>
                <a:cs typeface="Arial" panose="020B0604020202020204" pitchFamily="34" charset="0"/>
                <a:hlinkClick r:id="rId3"/>
              </a:rPr>
              <a:t>Clare.Mahoney@redcar-cleveland.gov.uk</a:t>
            </a:r>
            <a:endParaRPr lang="en-GB" sz="1400" dirty="0">
              <a:solidFill>
                <a:schemeClr val="bg1"/>
              </a:solidFill>
              <a:latin typeface="Arial" panose="020B0604020202020204" pitchFamily="34" charset="0"/>
              <a:cs typeface="Arial" panose="020B0604020202020204" pitchFamily="34" charset="0"/>
            </a:endParaRPr>
          </a:p>
          <a:p>
            <a:pPr algn="ctr"/>
            <a:endParaRPr lang="en-GB" sz="1400" b="1" dirty="0">
              <a:solidFill>
                <a:srgbClr val="008080"/>
              </a:solidFill>
              <a:latin typeface="Arial" panose="020B0604020202020204" pitchFamily="34" charset="0"/>
              <a:ea typeface="Calibri" panose="020F0502020204030204" pitchFamily="34" charset="0"/>
            </a:endParaRPr>
          </a:p>
          <a:p>
            <a:r>
              <a:rPr lang="en-GB" sz="1400" dirty="0">
                <a:solidFill>
                  <a:schemeClr val="bg1"/>
                </a:solidFill>
                <a:latin typeface="Arial" panose="020B0604020202020204" pitchFamily="34" charset="0"/>
                <a:cs typeface="Arial" panose="020B0604020202020204" pitchFamily="34" charset="0"/>
              </a:rPr>
              <a:t>Amanda Olvanhill</a:t>
            </a:r>
          </a:p>
          <a:p>
            <a:r>
              <a:rPr lang="en-GB" sz="1400" dirty="0">
                <a:solidFill>
                  <a:schemeClr val="bg1"/>
                </a:solidFill>
                <a:latin typeface="Arial" panose="020B0604020202020204" pitchFamily="34" charset="0"/>
                <a:cs typeface="Arial" panose="020B0604020202020204" pitchFamily="34" charset="0"/>
              </a:rPr>
              <a:t>Head of Employability </a:t>
            </a:r>
          </a:p>
          <a:p>
            <a:r>
              <a:rPr lang="en-GB" sz="1400" dirty="0">
                <a:solidFill>
                  <a:schemeClr val="bg1"/>
                </a:solidFill>
                <a:latin typeface="Arial" panose="020B0604020202020204" pitchFamily="34" charset="0"/>
                <a:cs typeface="Arial" panose="020B0604020202020204" pitchFamily="34" charset="0"/>
              </a:rPr>
              <a:t>Education Service </a:t>
            </a:r>
          </a:p>
          <a:p>
            <a:r>
              <a:rPr lang="en-GB" sz="1400" dirty="0">
                <a:solidFill>
                  <a:schemeClr val="bg1"/>
                </a:solidFill>
                <a:latin typeface="Arial" panose="020B0604020202020204" pitchFamily="34" charset="0"/>
                <a:cs typeface="Arial" panose="020B0604020202020204" pitchFamily="34" charset="0"/>
              </a:rPr>
              <a:t>Redcar &amp; Cleveland Borough Council</a:t>
            </a:r>
          </a:p>
          <a:p>
            <a:r>
              <a:rPr lang="en-GB" sz="1400" dirty="0">
                <a:solidFill>
                  <a:schemeClr val="bg1"/>
                </a:solidFill>
                <a:latin typeface="Arial" panose="020B0604020202020204" pitchFamily="34" charset="0"/>
                <a:cs typeface="Arial" panose="020B0604020202020204" pitchFamily="34" charset="0"/>
              </a:rPr>
              <a:t>T: 07870 158812</a:t>
            </a:r>
          </a:p>
          <a:p>
            <a:r>
              <a:rPr lang="en-GB" sz="1400" u="sng" dirty="0">
                <a:solidFill>
                  <a:srgbClr val="0000FF"/>
                </a:solidFill>
                <a:latin typeface="Arial" panose="020B0604020202020204" pitchFamily="34" charset="0"/>
                <a:ea typeface="Calibri" panose="020F0502020204030204" pitchFamily="34" charset="0"/>
                <a:hlinkClick r:id="rId4"/>
              </a:rPr>
              <a:t>amanda.olvanhill@redcar-cleveland.gov.uk</a:t>
            </a:r>
            <a:r>
              <a:rPr lang="en-GB" sz="1400" dirty="0">
                <a:latin typeface="Calibri" panose="020F0502020204030204" pitchFamily="34" charset="0"/>
                <a:ea typeface="Calibri" panose="020F0502020204030204" pitchFamily="34" charset="0"/>
              </a:rPr>
              <a:t> </a:t>
            </a:r>
          </a:p>
          <a:p>
            <a:endParaRPr lang="en-GB" sz="1400" dirty="0">
              <a:latin typeface="Calibri" panose="020F0502020204030204" pitchFamily="34" charset="0"/>
              <a:ea typeface="Calibri" panose="020F0502020204030204" pitchFamily="34" charset="0"/>
            </a:endParaRPr>
          </a:p>
          <a:p>
            <a:pPr marL="0" indent="0">
              <a:buNone/>
            </a:pPr>
            <a:r>
              <a:rPr lang="en-US" sz="1400" dirty="0">
                <a:solidFill>
                  <a:schemeClr val="bg1"/>
                </a:solidFill>
                <a:latin typeface="Arial" panose="020B0604020202020204" pitchFamily="34" charset="0"/>
                <a:cs typeface="Arial" panose="020B0604020202020204" pitchFamily="34" charset="0"/>
              </a:rPr>
              <a:t>Alan Graver</a:t>
            </a:r>
          </a:p>
          <a:p>
            <a:pPr marL="0" indent="0">
              <a:buNone/>
            </a:pPr>
            <a:r>
              <a:rPr lang="en-US" sz="1400" dirty="0">
                <a:solidFill>
                  <a:schemeClr val="bg1"/>
                </a:solidFill>
                <a:latin typeface="Arial" panose="020B0604020202020204" pitchFamily="34" charset="0"/>
                <a:cs typeface="Arial" panose="020B0604020202020204" pitchFamily="34" charset="0"/>
              </a:rPr>
              <a:t>Managing Director</a:t>
            </a:r>
          </a:p>
          <a:p>
            <a:pPr marL="0" indent="0">
              <a:buNone/>
            </a:pPr>
            <a:r>
              <a:rPr lang="en-US" sz="1400" dirty="0">
                <a:solidFill>
                  <a:schemeClr val="bg1"/>
                </a:solidFill>
                <a:latin typeface="Arial" panose="020B0604020202020204" pitchFamily="34" charset="0"/>
                <a:cs typeface="Arial" panose="020B0604020202020204" pitchFamily="34" charset="0"/>
              </a:rPr>
              <a:t>Skyblue Research Ltd (York)</a:t>
            </a:r>
          </a:p>
          <a:p>
            <a:pPr marL="0" indent="0">
              <a:buNone/>
            </a:pPr>
            <a:r>
              <a:rPr lang="en-US" sz="1400" dirty="0">
                <a:solidFill>
                  <a:schemeClr val="bg1"/>
                </a:solidFill>
                <a:latin typeface="Arial" panose="020B0604020202020204" pitchFamily="34" charset="0"/>
                <a:cs typeface="Arial" panose="020B0604020202020204" pitchFamily="34" charset="0"/>
              </a:rPr>
              <a:t>T: 0794 000 4560</a:t>
            </a:r>
          </a:p>
          <a:p>
            <a:pPr marL="0" indent="0">
              <a:buNone/>
            </a:pPr>
            <a:r>
              <a:rPr lang="en-US" sz="1400" dirty="0">
                <a:solidFill>
                  <a:schemeClr val="bg1"/>
                </a:solidFill>
                <a:latin typeface="Arial" panose="020B0604020202020204" pitchFamily="34" charset="0"/>
                <a:cs typeface="Arial" panose="020B0604020202020204" pitchFamily="34" charset="0"/>
                <a:hlinkClick r:id="rId5"/>
              </a:rPr>
              <a:t>alan@skyblue.org.uk</a:t>
            </a:r>
            <a:endParaRPr lang="en-US" sz="1400" dirty="0">
              <a:solidFill>
                <a:schemeClr val="bg1"/>
              </a:solidFill>
              <a:latin typeface="Arial" panose="020B0604020202020204" pitchFamily="34" charset="0"/>
              <a:cs typeface="Arial" panose="020B0604020202020204" pitchFamily="34" charset="0"/>
            </a:endParaRPr>
          </a:p>
          <a:p>
            <a:pPr marL="0" indent="0">
              <a:buNone/>
            </a:pPr>
            <a:r>
              <a:rPr lang="en-US" sz="1400" dirty="0">
                <a:solidFill>
                  <a:schemeClr val="bg1"/>
                </a:solidFill>
                <a:latin typeface="Arial" panose="020B0604020202020204" pitchFamily="34" charset="0"/>
                <a:cs typeface="Arial" panose="020B0604020202020204" pitchFamily="34" charset="0"/>
                <a:hlinkClick r:id="rId6"/>
              </a:rPr>
              <a:t>www.skyblue.org.uk</a:t>
            </a:r>
            <a:endParaRPr lang="en-US" sz="1400" dirty="0">
              <a:solidFill>
                <a:schemeClr val="bg1"/>
              </a:solidFill>
              <a:latin typeface="Arial" panose="020B0604020202020204" pitchFamily="34" charset="0"/>
              <a:cs typeface="Arial" panose="020B0604020202020204" pitchFamily="34" charset="0"/>
            </a:endParaRPr>
          </a:p>
          <a:p>
            <a:r>
              <a:rPr lang="en-GB" sz="1500" b="1" dirty="0">
                <a:solidFill>
                  <a:srgbClr val="008080"/>
                </a:solidFill>
                <a:latin typeface="Arial" panose="020B0604020202020204" pitchFamily="34" charset="0"/>
                <a:ea typeface="Calibri" panose="020F0502020204030204" pitchFamily="34" charset="0"/>
              </a:rPr>
              <a:t>  </a:t>
            </a:r>
          </a:p>
          <a:p>
            <a:endParaRPr lang="en-GB" sz="1500" b="1" dirty="0">
              <a:solidFill>
                <a:srgbClr val="00808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736438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94171-B8C3-07F1-C590-BC2E905AB097}"/>
              </a:ext>
            </a:extLst>
          </p:cNvPr>
          <p:cNvSpPr>
            <a:spLocks noGrp="1"/>
          </p:cNvSpPr>
          <p:nvPr>
            <p:ph type="title"/>
          </p:nvPr>
        </p:nvSpPr>
        <p:spPr>
          <a:xfrm>
            <a:off x="86062" y="107578"/>
            <a:ext cx="8066933" cy="645457"/>
          </a:xfrm>
        </p:spPr>
        <p:txBody>
          <a:bodyPr>
            <a:normAutofit/>
          </a:bodyPr>
          <a:lstStyle/>
          <a:p>
            <a:r>
              <a:rPr lang="en-GB" sz="3200" dirty="0"/>
              <a:t>What are the causes of the problem?</a:t>
            </a:r>
          </a:p>
        </p:txBody>
      </p:sp>
      <p:graphicFrame>
        <p:nvGraphicFramePr>
          <p:cNvPr id="4" name="Content Placeholder 3">
            <a:extLst>
              <a:ext uri="{FF2B5EF4-FFF2-40B4-BE49-F238E27FC236}">
                <a16:creationId xmlns:a16="http://schemas.microsoft.com/office/drawing/2014/main" id="{DE1FFE88-6225-9AAC-B553-CD02D2474201}"/>
              </a:ext>
            </a:extLst>
          </p:cNvPr>
          <p:cNvGraphicFramePr>
            <a:graphicFrameLocks noGrp="1"/>
          </p:cNvGraphicFramePr>
          <p:nvPr>
            <p:ph idx="1"/>
            <p:extLst>
              <p:ext uri="{D42A27DB-BD31-4B8C-83A1-F6EECF244321}">
                <p14:modId xmlns:p14="http://schemas.microsoft.com/office/powerpoint/2010/main" val="2952232103"/>
              </p:ext>
            </p:extLst>
          </p:nvPr>
        </p:nvGraphicFramePr>
        <p:xfrm>
          <a:off x="0" y="753035"/>
          <a:ext cx="8670664" cy="61049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Rounded Corners 2">
            <a:extLst>
              <a:ext uri="{FF2B5EF4-FFF2-40B4-BE49-F238E27FC236}">
                <a16:creationId xmlns:a16="http://schemas.microsoft.com/office/drawing/2014/main" id="{711E0AFD-4047-1AEA-16B3-825B98699AB2}"/>
              </a:ext>
            </a:extLst>
          </p:cNvPr>
          <p:cNvSpPr/>
          <p:nvPr/>
        </p:nvSpPr>
        <p:spPr>
          <a:xfrm>
            <a:off x="9008932" y="4670893"/>
            <a:ext cx="2302136" cy="150607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‘Wider determinants’  including poor health of CYP not able to attend well</a:t>
            </a:r>
          </a:p>
        </p:txBody>
      </p:sp>
    </p:spTree>
    <p:extLst>
      <p:ext uri="{BB962C8B-B14F-4D97-AF65-F5344CB8AC3E}">
        <p14:creationId xmlns:p14="http://schemas.microsoft.com/office/powerpoint/2010/main" val="3713704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94171-B8C3-07F1-C590-BC2E905AB097}"/>
              </a:ext>
            </a:extLst>
          </p:cNvPr>
          <p:cNvSpPr>
            <a:spLocks noGrp="1"/>
          </p:cNvSpPr>
          <p:nvPr>
            <p:ph type="title"/>
          </p:nvPr>
        </p:nvSpPr>
        <p:spPr>
          <a:xfrm>
            <a:off x="86062" y="107578"/>
            <a:ext cx="8066933" cy="645457"/>
          </a:xfrm>
        </p:spPr>
        <p:txBody>
          <a:bodyPr>
            <a:normAutofit/>
          </a:bodyPr>
          <a:lstStyle/>
          <a:p>
            <a:r>
              <a:rPr lang="en-GB" sz="3200" dirty="0"/>
              <a:t>What are the consequences of the problem?</a:t>
            </a:r>
          </a:p>
        </p:txBody>
      </p:sp>
      <p:graphicFrame>
        <p:nvGraphicFramePr>
          <p:cNvPr id="4" name="Content Placeholder 3">
            <a:extLst>
              <a:ext uri="{FF2B5EF4-FFF2-40B4-BE49-F238E27FC236}">
                <a16:creationId xmlns:a16="http://schemas.microsoft.com/office/drawing/2014/main" id="{DE1FFE88-6225-9AAC-B553-CD02D2474201}"/>
              </a:ext>
            </a:extLst>
          </p:cNvPr>
          <p:cNvGraphicFramePr>
            <a:graphicFrameLocks noGrp="1"/>
          </p:cNvGraphicFramePr>
          <p:nvPr>
            <p:ph idx="1"/>
            <p:extLst>
              <p:ext uri="{D42A27DB-BD31-4B8C-83A1-F6EECF244321}">
                <p14:modId xmlns:p14="http://schemas.microsoft.com/office/powerpoint/2010/main" val="351053585"/>
              </p:ext>
            </p:extLst>
          </p:nvPr>
        </p:nvGraphicFramePr>
        <p:xfrm>
          <a:off x="0" y="753035"/>
          <a:ext cx="8670664" cy="61049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18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D0FF5-8FC5-27C5-96C9-2872821AE4FF}"/>
              </a:ext>
            </a:extLst>
          </p:cNvPr>
          <p:cNvSpPr>
            <a:spLocks noGrp="1"/>
          </p:cNvSpPr>
          <p:nvPr>
            <p:ph type="title"/>
          </p:nvPr>
        </p:nvSpPr>
        <p:spPr>
          <a:xfrm>
            <a:off x="457200" y="315814"/>
            <a:ext cx="7685037" cy="730445"/>
          </a:xfrm>
        </p:spPr>
        <p:txBody>
          <a:bodyPr/>
          <a:lstStyle/>
          <a:p>
            <a:r>
              <a:rPr lang="en-GB" dirty="0"/>
              <a:t>Who is affected?</a:t>
            </a:r>
          </a:p>
        </p:txBody>
      </p:sp>
      <p:sp>
        <p:nvSpPr>
          <p:cNvPr id="3" name="Content Placeholder 2">
            <a:extLst>
              <a:ext uri="{FF2B5EF4-FFF2-40B4-BE49-F238E27FC236}">
                <a16:creationId xmlns:a16="http://schemas.microsoft.com/office/drawing/2014/main" id="{E1617151-2D34-34BA-4814-DA1A4382250F}"/>
              </a:ext>
            </a:extLst>
          </p:cNvPr>
          <p:cNvSpPr>
            <a:spLocks noGrp="1"/>
          </p:cNvSpPr>
          <p:nvPr>
            <p:ph idx="1"/>
          </p:nvPr>
        </p:nvSpPr>
        <p:spPr>
          <a:xfrm>
            <a:off x="457200" y="1215614"/>
            <a:ext cx="7685037" cy="4961349"/>
          </a:xfrm>
        </p:spPr>
        <p:txBody>
          <a:bodyPr/>
          <a:lstStyle/>
          <a:p>
            <a:endParaRPr lang="en-GB" dirty="0"/>
          </a:p>
          <a:p>
            <a:endParaRPr lang="en-GB" dirty="0"/>
          </a:p>
          <a:p>
            <a:endParaRPr lang="en-GB" dirty="0"/>
          </a:p>
        </p:txBody>
      </p:sp>
      <p:graphicFrame>
        <p:nvGraphicFramePr>
          <p:cNvPr id="4" name="Diagram 3">
            <a:extLst>
              <a:ext uri="{FF2B5EF4-FFF2-40B4-BE49-F238E27FC236}">
                <a16:creationId xmlns:a16="http://schemas.microsoft.com/office/drawing/2014/main" id="{38CA7408-1FC9-F526-93E7-23D67CF4816D}"/>
              </a:ext>
            </a:extLst>
          </p:cNvPr>
          <p:cNvGraphicFramePr/>
          <p:nvPr>
            <p:extLst>
              <p:ext uri="{D42A27DB-BD31-4B8C-83A1-F6EECF244321}">
                <p14:modId xmlns:p14="http://schemas.microsoft.com/office/powerpoint/2010/main" val="234414369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Rounded Corners 4">
            <a:extLst>
              <a:ext uri="{FF2B5EF4-FFF2-40B4-BE49-F238E27FC236}">
                <a16:creationId xmlns:a16="http://schemas.microsoft.com/office/drawing/2014/main" id="{E295FFAE-A5A9-B82D-B4CD-ABB580BEF92A}"/>
              </a:ext>
            </a:extLst>
          </p:cNvPr>
          <p:cNvSpPr/>
          <p:nvPr/>
        </p:nvSpPr>
        <p:spPr>
          <a:xfrm>
            <a:off x="9287227" y="3026280"/>
            <a:ext cx="2302136" cy="173971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These were just first instincts amongst the group rather than in front of data or case studies</a:t>
            </a:r>
          </a:p>
        </p:txBody>
      </p:sp>
    </p:spTree>
    <p:extLst>
      <p:ext uri="{BB962C8B-B14F-4D97-AF65-F5344CB8AC3E}">
        <p14:creationId xmlns:p14="http://schemas.microsoft.com/office/powerpoint/2010/main" val="296026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536"/>
            <a:ext cx="10451534" cy="794991"/>
          </a:xfrm>
        </p:spPr>
        <p:txBody>
          <a:bodyPr/>
          <a:lstStyle/>
          <a:p>
            <a:r>
              <a:rPr lang="en-GB" dirty="0"/>
              <a:t>Target groups: case study characteristics</a:t>
            </a:r>
          </a:p>
        </p:txBody>
      </p:sp>
      <p:sp>
        <p:nvSpPr>
          <p:cNvPr id="5" name="Content Placeholder 4"/>
          <p:cNvSpPr>
            <a:spLocks noGrp="1"/>
          </p:cNvSpPr>
          <p:nvPr>
            <p:ph sz="half" idx="1"/>
          </p:nvPr>
        </p:nvSpPr>
        <p:spPr>
          <a:xfrm>
            <a:off x="457200" y="1155033"/>
            <a:ext cx="5562600" cy="5021930"/>
          </a:xfrm>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r>
              <a:rPr lang="en-GB" dirty="0"/>
              <a:t>Had experienced previous trauma</a:t>
            </a:r>
          </a:p>
          <a:p>
            <a:r>
              <a:rPr lang="en-GB" dirty="0"/>
              <a:t>Didn’t want to be at school</a:t>
            </a:r>
          </a:p>
          <a:p>
            <a:r>
              <a:rPr lang="en-GB" dirty="0"/>
              <a:t>Had been bullied at school</a:t>
            </a:r>
          </a:p>
          <a:p>
            <a:r>
              <a:rPr lang="en-GB" dirty="0"/>
              <a:t>Felt very high levels of anxiety</a:t>
            </a:r>
          </a:p>
          <a:p>
            <a:r>
              <a:rPr lang="en-GB" dirty="0"/>
              <a:t>Lacked language to describe their feelings</a:t>
            </a:r>
          </a:p>
          <a:p>
            <a:r>
              <a:rPr lang="en-GB" dirty="0"/>
              <a:t>Couldn’t fit in to any phase of education, couldn’t find the right learning environment</a:t>
            </a:r>
          </a:p>
          <a:p>
            <a:r>
              <a:rPr lang="en-GB" dirty="0"/>
              <a:t>Struggled with school work that was ‘too hard’</a:t>
            </a:r>
          </a:p>
          <a:p>
            <a:r>
              <a:rPr lang="en-GB" dirty="0"/>
              <a:t>Questioned their sexuality and gender</a:t>
            </a:r>
          </a:p>
          <a:p>
            <a:r>
              <a:rPr lang="en-GB" dirty="0"/>
              <a:t>Were non-conformists in their attitude / behaviour</a:t>
            </a:r>
          </a:p>
          <a:p>
            <a:r>
              <a:rPr lang="en-GB" dirty="0"/>
              <a:t>Felt uninformed about the future</a:t>
            </a:r>
          </a:p>
          <a:p>
            <a:r>
              <a:rPr lang="en-GB" dirty="0"/>
              <a:t>Were angry</a:t>
            </a:r>
          </a:p>
          <a:p>
            <a:r>
              <a:rPr lang="en-GB" dirty="0"/>
              <a:t>Lacked trust in others</a:t>
            </a:r>
          </a:p>
          <a:p>
            <a:pPr marL="0" indent="0">
              <a:buNone/>
            </a:pPr>
            <a:endParaRPr lang="en-GB" dirty="0"/>
          </a:p>
          <a:p>
            <a:pPr marL="0" indent="0" algn="ctr">
              <a:buNone/>
            </a:pPr>
            <a:r>
              <a:rPr lang="en-GB" dirty="0">
                <a:solidFill>
                  <a:schemeClr val="accent6"/>
                </a:solidFill>
              </a:rPr>
              <a:t>“Everyone hates me.”</a:t>
            </a:r>
          </a:p>
        </p:txBody>
      </p:sp>
      <p:sp>
        <p:nvSpPr>
          <p:cNvPr id="6" name="Content Placeholder 5"/>
          <p:cNvSpPr>
            <a:spLocks noGrp="1"/>
          </p:cNvSpPr>
          <p:nvPr>
            <p:ph sz="half" idx="2"/>
          </p:nvPr>
        </p:nvSpPr>
        <p:spPr>
          <a:xfrm>
            <a:off x="6172200" y="1155033"/>
            <a:ext cx="4736534" cy="5021929"/>
          </a:xfrm>
        </p:spPr>
        <p:style>
          <a:lnRef idx="2">
            <a:schemeClr val="accent6">
              <a:shade val="50000"/>
            </a:schemeClr>
          </a:lnRef>
          <a:fillRef idx="1">
            <a:schemeClr val="accent6"/>
          </a:fillRef>
          <a:effectRef idx="0">
            <a:schemeClr val="accent6"/>
          </a:effectRef>
          <a:fontRef idx="minor">
            <a:schemeClr val="lt1"/>
          </a:fontRef>
        </p:style>
        <p:txBody>
          <a:bodyPr>
            <a:normAutofit fontScale="92500" lnSpcReduction="20000"/>
          </a:bodyPr>
          <a:lstStyle/>
          <a:p>
            <a:pPr marL="0" indent="0">
              <a:buNone/>
            </a:pPr>
            <a:r>
              <a:rPr lang="en-GB" dirty="0"/>
              <a:t>Other characteristics included:</a:t>
            </a:r>
          </a:p>
          <a:p>
            <a:r>
              <a:rPr lang="en-GB" dirty="0"/>
              <a:t>They were an informal young carer </a:t>
            </a:r>
          </a:p>
          <a:p>
            <a:r>
              <a:rPr lang="en-GB" dirty="0"/>
              <a:t>Living with parents struggling with substance misuse (drugs, alcohol)</a:t>
            </a:r>
          </a:p>
          <a:p>
            <a:r>
              <a:rPr lang="en-GB" dirty="0"/>
              <a:t>Being a young carer whose Mum had a permanent health condition</a:t>
            </a:r>
          </a:p>
          <a:p>
            <a:r>
              <a:rPr lang="en-GB" dirty="0"/>
              <a:t>Had been in the youth justice system</a:t>
            </a:r>
          </a:p>
          <a:p>
            <a:r>
              <a:rPr lang="en-GB" dirty="0"/>
              <a:t>Were transitioning from primary to secondary school </a:t>
            </a:r>
          </a:p>
          <a:p>
            <a:r>
              <a:rPr lang="en-GB" dirty="0"/>
              <a:t>Being a Child in Need (CiN)</a:t>
            </a:r>
          </a:p>
          <a:p>
            <a:r>
              <a:rPr lang="en-GB" dirty="0"/>
              <a:t>Had previous social care history</a:t>
            </a:r>
          </a:p>
          <a:p>
            <a:r>
              <a:rPr lang="en-GB" dirty="0"/>
              <a:t>Struggling with drugs</a:t>
            </a:r>
          </a:p>
          <a:p>
            <a:r>
              <a:rPr lang="en-GB" dirty="0"/>
              <a:t>Being on an EHCP pathway </a:t>
            </a:r>
          </a:p>
          <a:p>
            <a:r>
              <a:rPr lang="en-GB" dirty="0"/>
              <a:t>Facing transport issues to get to school</a:t>
            </a:r>
          </a:p>
          <a:p>
            <a:r>
              <a:rPr lang="en-GB" dirty="0"/>
              <a:t>Lacking an advocate</a:t>
            </a:r>
          </a:p>
          <a:p>
            <a:endParaRPr lang="en-GB" dirty="0"/>
          </a:p>
        </p:txBody>
      </p:sp>
    </p:spTree>
    <p:extLst>
      <p:ext uri="{BB962C8B-B14F-4D97-AF65-F5344CB8AC3E}">
        <p14:creationId xmlns:p14="http://schemas.microsoft.com/office/powerpoint/2010/main" val="1875646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034"/>
            <a:ext cx="10451534" cy="698738"/>
          </a:xfrm>
        </p:spPr>
        <p:txBody>
          <a:bodyPr>
            <a:normAutofit/>
          </a:bodyPr>
          <a:lstStyle/>
          <a:p>
            <a:r>
              <a:rPr lang="en-GB" dirty="0"/>
              <a:t>Target groups: severe or persistent absence </a:t>
            </a:r>
          </a:p>
        </p:txBody>
      </p:sp>
      <p:sp>
        <p:nvSpPr>
          <p:cNvPr id="5" name="Content Placeholder 4"/>
          <p:cNvSpPr>
            <a:spLocks noGrp="1"/>
          </p:cNvSpPr>
          <p:nvPr>
            <p:ph sz="half" idx="1"/>
          </p:nvPr>
        </p:nvSpPr>
        <p:spPr>
          <a:xfrm>
            <a:off x="250257" y="1106906"/>
            <a:ext cx="5265019" cy="5274644"/>
          </a:xfrm>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r>
              <a:rPr lang="en-GB" dirty="0"/>
              <a:t>Children of parents in prison</a:t>
            </a:r>
          </a:p>
          <a:p>
            <a:r>
              <a:rPr lang="en-GB" dirty="0"/>
              <a:t>Autistic children</a:t>
            </a:r>
          </a:p>
          <a:p>
            <a:r>
              <a:rPr lang="en-GB" dirty="0"/>
              <a:t>Children with SEND or on a support plan</a:t>
            </a:r>
          </a:p>
          <a:p>
            <a:r>
              <a:rPr lang="en-GB" dirty="0"/>
              <a:t>Single parent families</a:t>
            </a:r>
          </a:p>
          <a:p>
            <a:r>
              <a:rPr lang="en-GB" dirty="0"/>
              <a:t>Children with ill mental health</a:t>
            </a:r>
          </a:p>
          <a:p>
            <a:r>
              <a:rPr lang="en-GB" dirty="0"/>
              <a:t>Children with limiting or chronic health conditions e.g. asthma, epilepsy, diabetes</a:t>
            </a:r>
          </a:p>
          <a:p>
            <a:r>
              <a:rPr lang="en-GB" dirty="0"/>
              <a:t>Children whose parent/s have ill mental health</a:t>
            </a:r>
          </a:p>
          <a:p>
            <a:r>
              <a:rPr lang="en-GB" dirty="0"/>
              <a:t>Children in Need / those on a plan</a:t>
            </a:r>
          </a:p>
          <a:p>
            <a:r>
              <a:rPr lang="en-GB" dirty="0"/>
              <a:t>Child Protection / those on a plan</a:t>
            </a:r>
          </a:p>
          <a:p>
            <a:r>
              <a:rPr lang="en-GB" dirty="0"/>
              <a:t>Children in our care</a:t>
            </a:r>
          </a:p>
          <a:p>
            <a:r>
              <a:rPr lang="en-GB" dirty="0"/>
              <a:t>Young people suffering from bereavement</a:t>
            </a:r>
          </a:p>
          <a:p>
            <a:r>
              <a:rPr lang="en-GB" dirty="0"/>
              <a:t>Young people eligible for Free School Meals</a:t>
            </a:r>
          </a:p>
          <a:p>
            <a:r>
              <a:rPr lang="en-GB" dirty="0"/>
              <a:t>Young people living in poverty</a:t>
            </a:r>
          </a:p>
          <a:p>
            <a:r>
              <a:rPr lang="en-GB" dirty="0"/>
              <a:t>Children involved in substance misuse</a:t>
            </a:r>
          </a:p>
          <a:p>
            <a:endParaRPr lang="en-GB" dirty="0"/>
          </a:p>
        </p:txBody>
      </p:sp>
      <p:sp>
        <p:nvSpPr>
          <p:cNvPr id="6" name="Content Placeholder 5"/>
          <p:cNvSpPr>
            <a:spLocks noGrp="1"/>
          </p:cNvSpPr>
          <p:nvPr>
            <p:ph sz="half" idx="2"/>
          </p:nvPr>
        </p:nvSpPr>
        <p:spPr>
          <a:xfrm>
            <a:off x="5682967" y="1106906"/>
            <a:ext cx="5451209" cy="5274644"/>
          </a:xfrm>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r>
              <a:rPr lang="en-GB" dirty="0"/>
              <a:t>Intra-familial circumstances (exploitation)</a:t>
            </a:r>
          </a:p>
          <a:p>
            <a:r>
              <a:rPr lang="en-GB" dirty="0"/>
              <a:t>Extra-familial circumstances (harm)</a:t>
            </a:r>
          </a:p>
          <a:p>
            <a:r>
              <a:rPr lang="en-GB" dirty="0"/>
              <a:t>Children who have experienced trauma, violence, domestic abuse</a:t>
            </a:r>
          </a:p>
          <a:p>
            <a:r>
              <a:rPr lang="en-GB" dirty="0"/>
              <a:t>Children who have had adverse child experiences (ACE)</a:t>
            </a:r>
          </a:p>
          <a:p>
            <a:r>
              <a:rPr lang="en-GB" dirty="0"/>
              <a:t>Children whose parents are / have separated or divorced</a:t>
            </a:r>
          </a:p>
          <a:p>
            <a:r>
              <a:rPr lang="en-GB" dirty="0"/>
              <a:t>Children living with grandparents, carer, kinship; or experience sibling crisis</a:t>
            </a:r>
          </a:p>
          <a:p>
            <a:r>
              <a:rPr lang="en-GB" dirty="0"/>
              <a:t>Anxious-phobic children</a:t>
            </a:r>
          </a:p>
          <a:p>
            <a:r>
              <a:rPr lang="en-GB" dirty="0"/>
              <a:t>Those with ADHD (but don’t take their medication)</a:t>
            </a:r>
          </a:p>
          <a:p>
            <a:r>
              <a:rPr lang="en-GB" dirty="0"/>
              <a:t>Those with high medical needs but can only get appointments in the school day</a:t>
            </a:r>
          </a:p>
          <a:p>
            <a:r>
              <a:rPr lang="en-GB" dirty="0"/>
              <a:t>Children with undiagnosed needs</a:t>
            </a:r>
          </a:p>
          <a:p>
            <a:r>
              <a:rPr lang="en-GB" dirty="0"/>
              <a:t>Children that have multiple moves</a:t>
            </a:r>
          </a:p>
          <a:p>
            <a:r>
              <a:rPr lang="en-GB" dirty="0"/>
              <a:t>Children that don’t take up early years places</a:t>
            </a:r>
          </a:p>
        </p:txBody>
      </p:sp>
    </p:spTree>
    <p:extLst>
      <p:ext uri="{BB962C8B-B14F-4D97-AF65-F5344CB8AC3E}">
        <p14:creationId xmlns:p14="http://schemas.microsoft.com/office/powerpoint/2010/main" val="387096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15662"/>
            <a:ext cx="7685037" cy="717989"/>
          </a:xfrm>
        </p:spPr>
        <p:txBody>
          <a:bodyPr/>
          <a:lstStyle/>
          <a:p>
            <a:r>
              <a:rPr lang="en-GB" dirty="0"/>
              <a:t>Step 2: Target Groups</a:t>
            </a:r>
          </a:p>
        </p:txBody>
      </p:sp>
      <p:sp>
        <p:nvSpPr>
          <p:cNvPr id="6" name="Content Placeholder 5"/>
          <p:cNvSpPr>
            <a:spLocks noGrp="1"/>
          </p:cNvSpPr>
          <p:nvPr>
            <p:ph idx="1"/>
          </p:nvPr>
        </p:nvSpPr>
        <p:spPr>
          <a:xfrm>
            <a:off x="457200" y="1087654"/>
            <a:ext cx="7685037" cy="5472171"/>
          </a:xfrm>
        </p:spPr>
        <p:style>
          <a:lnRef idx="2">
            <a:schemeClr val="accent4"/>
          </a:lnRef>
          <a:fillRef idx="1">
            <a:schemeClr val="lt1"/>
          </a:fillRef>
          <a:effectRef idx="0">
            <a:schemeClr val="accent4"/>
          </a:effectRef>
          <a:fontRef idx="minor">
            <a:schemeClr val="dk1"/>
          </a:fontRef>
        </p:style>
        <p:txBody>
          <a:bodyPr>
            <a:noAutofit/>
          </a:bodyPr>
          <a:lstStyle/>
          <a:p>
            <a:pPr marL="0" indent="0">
              <a:buNone/>
            </a:pPr>
            <a:r>
              <a:rPr lang="en-GB" sz="1800" b="1" dirty="0"/>
              <a:t>The Group agreed at the 2</a:t>
            </a:r>
            <a:r>
              <a:rPr lang="en-GB" sz="1800" b="1" baseline="30000" dirty="0"/>
              <a:t>nd</a:t>
            </a:r>
            <a:r>
              <a:rPr lang="en-GB" sz="1800" b="1" dirty="0"/>
              <a:t> workshop (7</a:t>
            </a:r>
            <a:r>
              <a:rPr lang="en-GB" sz="1800" b="1" baseline="30000" dirty="0"/>
              <a:t>th</a:t>
            </a:r>
            <a:r>
              <a:rPr lang="en-GB" sz="1800" b="1" dirty="0"/>
              <a:t> November) that, on moral grounds, all groups described here would have to be considered for any joint action in future. ‘Attendance is for every child every day’.</a:t>
            </a:r>
          </a:p>
          <a:p>
            <a:pPr marL="0" indent="0">
              <a:buNone/>
            </a:pPr>
            <a:r>
              <a:rPr lang="en-GB" sz="1800" b="1" dirty="0"/>
              <a:t>They also agreed that there would be a preference towards more learning how to do preventative, early risk identification and intervention work as a result of this joint effort in the coming years.</a:t>
            </a:r>
          </a:p>
          <a:p>
            <a:endParaRPr lang="en-GB" sz="1800" dirty="0"/>
          </a:p>
          <a:p>
            <a:pPr marL="457200" indent="-457200">
              <a:buFont typeface="+mj-lt"/>
              <a:buAutoNum type="arabicPeriod"/>
            </a:pPr>
            <a:r>
              <a:rPr lang="en-GB" sz="1800" dirty="0"/>
              <a:t>Children that are severely absent or at risk of becoming severely absent in the next 3 years (c400 CYP per annum estimate only).</a:t>
            </a:r>
          </a:p>
          <a:p>
            <a:pPr marL="457200" indent="-457200">
              <a:buFont typeface="+mj-lt"/>
              <a:buAutoNum type="arabicPeriod"/>
            </a:pPr>
            <a:r>
              <a:rPr lang="en-GB" sz="1800" dirty="0"/>
              <a:t>Children that are persistently absent (c3,600 CYP per annum estimate only but this market could grow without further intervention).</a:t>
            </a:r>
          </a:p>
          <a:p>
            <a:pPr marL="457200" indent="-457200">
              <a:buFont typeface="+mj-lt"/>
              <a:buAutoNum type="arabicPeriod"/>
            </a:pPr>
            <a:r>
              <a:rPr lang="en-GB" sz="1800" dirty="0"/>
              <a:t>Children that are ‘chronically absent’ – defined by one school head in the Group as missing 20% of sessions.</a:t>
            </a:r>
          </a:p>
          <a:p>
            <a:pPr marL="457200" indent="-457200">
              <a:buFont typeface="+mj-lt"/>
              <a:buAutoNum type="arabicPeriod"/>
            </a:pPr>
            <a:r>
              <a:rPr lang="en-GB" sz="1800" dirty="0"/>
              <a:t>Children that are at risk of becoming persistently absent between 2024 and 2026.</a:t>
            </a:r>
          </a:p>
          <a:p>
            <a:pPr marL="0" indent="0">
              <a:buNone/>
            </a:pPr>
            <a:endParaRPr lang="en-GB" sz="1800" dirty="0"/>
          </a:p>
        </p:txBody>
      </p:sp>
      <p:sp>
        <p:nvSpPr>
          <p:cNvPr id="7" name="Rectangle: Rounded Corners 4">
            <a:extLst>
              <a:ext uri="{FF2B5EF4-FFF2-40B4-BE49-F238E27FC236}">
                <a16:creationId xmlns:a16="http://schemas.microsoft.com/office/drawing/2014/main" id="{2B087F67-61B5-4E88-6FBA-9C8141B9F569}"/>
              </a:ext>
            </a:extLst>
          </p:cNvPr>
          <p:cNvSpPr/>
          <p:nvPr/>
        </p:nvSpPr>
        <p:spPr>
          <a:xfrm>
            <a:off x="9111727" y="1328286"/>
            <a:ext cx="2302136" cy="21007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Please refer to the slides from Amanda about attendance rates in the Borough</a:t>
            </a:r>
          </a:p>
        </p:txBody>
      </p:sp>
      <p:sp>
        <p:nvSpPr>
          <p:cNvPr id="8" name="Rectangle: Rounded Corners 4">
            <a:extLst>
              <a:ext uri="{FF2B5EF4-FFF2-40B4-BE49-F238E27FC236}">
                <a16:creationId xmlns:a16="http://schemas.microsoft.com/office/drawing/2014/main" id="{2B087F67-61B5-4E88-6FBA-9C8141B9F569}"/>
              </a:ext>
            </a:extLst>
          </p:cNvPr>
          <p:cNvSpPr/>
          <p:nvPr/>
        </p:nvSpPr>
        <p:spPr>
          <a:xfrm>
            <a:off x="9196751" y="4329763"/>
            <a:ext cx="2302136" cy="232945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Data and Intelligence &amp; Lived Experience workstream groups are in place to support understanding of each ‘segment’</a:t>
            </a:r>
          </a:p>
        </p:txBody>
      </p:sp>
    </p:spTree>
    <p:extLst>
      <p:ext uri="{BB962C8B-B14F-4D97-AF65-F5344CB8AC3E}">
        <p14:creationId xmlns:p14="http://schemas.microsoft.com/office/powerpoint/2010/main" val="143443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C898D-DB2D-2ADC-1D25-1425CFAC4D8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5FEDB83-1F28-D840-21E1-12176C63667C}"/>
              </a:ext>
            </a:extLst>
          </p:cNvPr>
          <p:cNvSpPr>
            <a:spLocks noGrp="1"/>
          </p:cNvSpPr>
          <p:nvPr>
            <p:ph idx="1"/>
          </p:nvPr>
        </p:nvSpPr>
        <p:spPr/>
        <p:txBody>
          <a:bodyPr/>
          <a:lstStyle/>
          <a:p>
            <a:endParaRPr lang="en-GB" dirty="0"/>
          </a:p>
        </p:txBody>
      </p:sp>
      <p:pic>
        <p:nvPicPr>
          <p:cNvPr id="5" name="Picture 4">
            <a:extLst>
              <a:ext uri="{FF2B5EF4-FFF2-40B4-BE49-F238E27FC236}">
                <a16:creationId xmlns:a16="http://schemas.microsoft.com/office/drawing/2014/main" id="{1FE4FF9E-19EC-E243-912C-35E64BEA46C3}"/>
              </a:ext>
            </a:extLst>
          </p:cNvPr>
          <p:cNvPicPr>
            <a:picLocks noChangeAspect="1"/>
          </p:cNvPicPr>
          <p:nvPr/>
        </p:nvPicPr>
        <p:blipFill>
          <a:blip r:embed="rId2"/>
          <a:stretch>
            <a:fillRect/>
          </a:stretch>
        </p:blipFill>
        <p:spPr>
          <a:xfrm>
            <a:off x="0" y="32840"/>
            <a:ext cx="12192000" cy="6792320"/>
          </a:xfrm>
          <a:prstGeom prst="rect">
            <a:avLst/>
          </a:prstGeom>
        </p:spPr>
      </p:pic>
    </p:spTree>
    <p:extLst>
      <p:ext uri="{BB962C8B-B14F-4D97-AF65-F5344CB8AC3E}">
        <p14:creationId xmlns:p14="http://schemas.microsoft.com/office/powerpoint/2010/main" val="3389668152"/>
      </p:ext>
    </p:extLst>
  </p:cSld>
  <p:clrMapOvr>
    <a:masterClrMapping/>
  </p:clrMapOvr>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Green 1">
      <a:dk1>
        <a:sysClr val="windowText" lastClr="000000"/>
      </a:dk1>
      <a:lt1>
        <a:sysClr val="window" lastClr="FFFFFF"/>
      </a:lt1>
      <a:dk2>
        <a:srgbClr val="44546A"/>
      </a:dk2>
      <a:lt2>
        <a:srgbClr val="E7E6E6"/>
      </a:lt2>
      <a:accent1>
        <a:srgbClr val="4CAF50"/>
      </a:accent1>
      <a:accent2>
        <a:srgbClr val="43A047"/>
      </a:accent2>
      <a:accent3>
        <a:srgbClr val="388E3C"/>
      </a:accent3>
      <a:accent4>
        <a:srgbClr val="2E7D32"/>
      </a:accent4>
      <a:accent5>
        <a:srgbClr val="1B5E20"/>
      </a:accent5>
      <a:accent6>
        <a:srgbClr val="144818"/>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latest 2">
      <a:dk1>
        <a:sysClr val="windowText" lastClr="000000"/>
      </a:dk1>
      <a:lt1>
        <a:sysClr val="window" lastClr="FFFFFF"/>
      </a:lt1>
      <a:dk2>
        <a:srgbClr val="44546A"/>
      </a:dk2>
      <a:lt2>
        <a:srgbClr val="E7E6E6"/>
      </a:lt2>
      <a:accent1>
        <a:srgbClr val="FBAA00"/>
      </a:accent1>
      <a:accent2>
        <a:srgbClr val="DE2C68"/>
      </a:accent2>
      <a:accent3>
        <a:srgbClr val="30B3E7"/>
      </a:accent3>
      <a:accent4>
        <a:srgbClr val="F35614"/>
      </a:accent4>
      <a:accent5>
        <a:srgbClr val="55398A"/>
      </a:accent5>
      <a:accent6>
        <a:srgbClr val="D8343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1570</TotalTime>
  <Words>4729</Words>
  <Application>Microsoft Office PowerPoint</Application>
  <PresentationFormat>Widescreen</PresentationFormat>
  <Paragraphs>545</Paragraphs>
  <Slides>24</Slides>
  <Notes>9</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24</vt:i4>
      </vt:variant>
    </vt:vector>
  </HeadingPairs>
  <TitlesOfParts>
    <vt:vector size="35" baseType="lpstr">
      <vt:lpstr>Arial</vt:lpstr>
      <vt:lpstr>Calibri</vt:lpstr>
      <vt:lpstr>Calibri Light</vt:lpstr>
      <vt:lpstr>Cardo</vt:lpstr>
      <vt:lpstr>Gill Sans Nova</vt:lpstr>
      <vt:lpstr>Times New Roman</vt:lpstr>
      <vt:lpstr>TropicVTI</vt:lpstr>
      <vt:lpstr>Office Theme</vt:lpstr>
      <vt:lpstr>1_Office Theme</vt:lpstr>
      <vt:lpstr>2_Office Theme</vt:lpstr>
      <vt:lpstr>3_Office Theme</vt:lpstr>
      <vt:lpstr>A Theory of Change to help make attendance everyone’s business in Redcar &amp; Cleveland</vt:lpstr>
      <vt:lpstr>Problem Statement – Shorthand updated at the 2nd workshop</vt:lpstr>
      <vt:lpstr>What are the causes of the problem?</vt:lpstr>
      <vt:lpstr>What are the consequences of the problem?</vt:lpstr>
      <vt:lpstr>Who is affected?</vt:lpstr>
      <vt:lpstr>Target groups: case study characteristics</vt:lpstr>
      <vt:lpstr>Target groups: severe or persistent absence </vt:lpstr>
      <vt:lpstr>Step 2: Target Groups</vt:lpstr>
      <vt:lpstr>PowerPoint Presentation</vt:lpstr>
      <vt:lpstr>Short-term goal (to end 2026)</vt:lpstr>
      <vt:lpstr>Short-term goal (to end 2026)</vt:lpstr>
      <vt:lpstr>PowerPoint Presentation</vt:lpstr>
      <vt:lpstr>Medium term goal to 2030</vt:lpstr>
      <vt:lpstr>PowerPoint Presentation</vt:lpstr>
      <vt:lpstr>PowerPoint Presentation</vt:lpstr>
      <vt:lpstr>PowerPoint Presentation</vt:lpstr>
      <vt:lpstr>PowerPoint Presentation</vt:lpstr>
      <vt:lpstr>PowerPoint Presentation</vt:lpstr>
      <vt:lpstr>PowerPoint Presentation</vt:lpstr>
      <vt:lpstr>Who else is working to tackle the issue?</vt:lpstr>
      <vt:lpstr>Solutions – a new approach?</vt:lpstr>
      <vt:lpstr>The ToC Group proposed these solutions, but there are many more to consider and understand yet…</vt:lpstr>
      <vt:lpstr>Step 10: Assumptions</vt:lpstr>
      <vt:lpstr>Next steps and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Theory of Change to help make attendance everyone’s business in Redcar &amp; Cleveland</dc:title>
  <dc:creator>Alan Graver</dc:creator>
  <cp:lastModifiedBy>Alan Graver</cp:lastModifiedBy>
  <cp:revision>99</cp:revision>
  <cp:lastPrinted>2023-10-26T11:36:31Z</cp:lastPrinted>
  <dcterms:created xsi:type="dcterms:W3CDTF">2023-10-19T12:48:05Z</dcterms:created>
  <dcterms:modified xsi:type="dcterms:W3CDTF">2024-02-16T16:19:53Z</dcterms:modified>
</cp:coreProperties>
</file>